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5" r:id="rId1"/>
  </p:sldMasterIdLst>
  <p:handoutMasterIdLst>
    <p:handoutMasterId r:id="rId27"/>
  </p:handoutMasterIdLst>
  <p:sldIdLst>
    <p:sldId id="259" r:id="rId2"/>
    <p:sldId id="267" r:id="rId3"/>
    <p:sldId id="260" r:id="rId4"/>
    <p:sldId id="279" r:id="rId5"/>
    <p:sldId id="280" r:id="rId6"/>
    <p:sldId id="270" r:id="rId7"/>
    <p:sldId id="271" r:id="rId8"/>
    <p:sldId id="272" r:id="rId9"/>
    <p:sldId id="282" r:id="rId10"/>
    <p:sldId id="298" r:id="rId11"/>
    <p:sldId id="299" r:id="rId12"/>
    <p:sldId id="285" r:id="rId13"/>
    <p:sldId id="283" r:id="rId14"/>
    <p:sldId id="288" r:id="rId15"/>
    <p:sldId id="289" r:id="rId16"/>
    <p:sldId id="276" r:id="rId17"/>
    <p:sldId id="290" r:id="rId18"/>
    <p:sldId id="300" r:id="rId19"/>
    <p:sldId id="292" r:id="rId20"/>
    <p:sldId id="293" r:id="rId21"/>
    <p:sldId id="295" r:id="rId22"/>
    <p:sldId id="294" r:id="rId23"/>
    <p:sldId id="297" r:id="rId24"/>
    <p:sldId id="296" r:id="rId25"/>
    <p:sldId id="265" r:id="rId26"/>
  </p:sldIdLst>
  <p:sldSz cx="12192000" cy="6858000"/>
  <p:notesSz cx="6858000" cy="9144000"/>
  <p:embeddedFontLst>
    <p:embeddedFont>
      <p:font typeface="Adobe Garamond Pro Bold" panose="02020702060506020403" charset="0"/>
      <p:bold r:id="rId28"/>
      <p:boldItalic r:id="rId29"/>
    </p:embeddedFont>
    <p:embeddedFont>
      <p:font typeface="나눔스퀘어 Bold" panose="020B0600000101010101" pitchFamily="50" charset="-127"/>
      <p:bold r:id="rId30"/>
    </p:embeddedFont>
    <p:embeddedFont>
      <p:font typeface="나눔스퀘어 ExtraBold" panose="020B0600000101010101" pitchFamily="50" charset="-127"/>
      <p:bold r:id="rId31"/>
    </p:embeddedFont>
    <p:embeddedFont>
      <p:font typeface="나눔스퀘어 Light" panose="020B0600000101010101" pitchFamily="50" charset="-127"/>
      <p:regular r:id="rId32"/>
    </p:embeddedFont>
    <p:embeddedFont>
      <p:font typeface="나눔스퀘어_ac" panose="020B0600000101010101" pitchFamily="50" charset="-127"/>
      <p:regular r:id="rId33"/>
    </p:embeddedFont>
    <p:embeddedFont>
      <p:font typeface="나눔스퀘어_ac Bold" panose="020B0600000101010101" pitchFamily="50" charset="-127"/>
      <p:bold r:id="rId34"/>
    </p:embeddedFont>
    <p:embeddedFont>
      <p:font typeface="나눔스퀘어_ac ExtraBold" panose="020B0600000101010101" pitchFamily="50" charset="-127"/>
      <p:bold r:id="rId35"/>
    </p:embeddedFont>
    <p:embeddedFont>
      <p:font typeface="맑은 고딕" panose="020B0503020000020004" pitchFamily="50" charset="-127"/>
      <p:regular r:id="rId36"/>
      <p:bold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43"/>
    <a:srgbClr val="FFE5A3"/>
    <a:srgbClr val="DA9B00"/>
    <a:srgbClr val="FFC82D"/>
    <a:srgbClr val="FFF3CF"/>
    <a:srgbClr val="7A6C6B"/>
    <a:srgbClr val="A48179"/>
    <a:srgbClr val="523F3E"/>
    <a:srgbClr val="F2F2F2"/>
    <a:srgbClr val="9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88"/>
    </p:cViewPr>
  </p:sorterViewPr>
  <p:notesViewPr>
    <p:cSldViewPr snapToGrid="0">
      <p:cViewPr varScale="1">
        <p:scale>
          <a:sx n="51" d="100"/>
          <a:sy n="51" d="100"/>
        </p:scale>
        <p:origin x="2711" y="2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E593A-6B44-487E-B64A-BF4872A4BE59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1E8CA-136D-40F0-9B6E-207DA0E2B8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955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 userDrawn="1"/>
        </p:nvSpPr>
        <p:spPr>
          <a:xfrm>
            <a:off x="288758" y="256674"/>
            <a:ext cx="11670631" cy="6344652"/>
          </a:xfrm>
          <a:prstGeom prst="roundRect">
            <a:avLst>
              <a:gd name="adj" fmla="val 40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 userDrawn="1"/>
        </p:nvSpPr>
        <p:spPr>
          <a:xfrm>
            <a:off x="288757" y="1054769"/>
            <a:ext cx="11670631" cy="5546557"/>
          </a:xfrm>
          <a:custGeom>
            <a:avLst/>
            <a:gdLst>
              <a:gd name="connsiteX0" fmla="*/ 0 w 11670631"/>
              <a:gd name="connsiteY0" fmla="*/ 0 h 5546557"/>
              <a:gd name="connsiteX1" fmla="*/ 11670631 w 11670631"/>
              <a:gd name="connsiteY1" fmla="*/ 0 h 5546557"/>
              <a:gd name="connsiteX2" fmla="*/ 11670631 w 11670631"/>
              <a:gd name="connsiteY2" fmla="*/ 300788 h 5546557"/>
              <a:gd name="connsiteX3" fmla="*/ 11670631 w 11670631"/>
              <a:gd name="connsiteY3" fmla="*/ 677778 h 5546557"/>
              <a:gd name="connsiteX4" fmla="*/ 11670631 w 11670631"/>
              <a:gd name="connsiteY4" fmla="*/ 5290106 h 5546557"/>
              <a:gd name="connsiteX5" fmla="*/ 11414180 w 11670631"/>
              <a:gd name="connsiteY5" fmla="*/ 5546557 h 5546557"/>
              <a:gd name="connsiteX6" fmla="*/ 256451 w 11670631"/>
              <a:gd name="connsiteY6" fmla="*/ 5546557 h 5546557"/>
              <a:gd name="connsiteX7" fmla="*/ 0 w 11670631"/>
              <a:gd name="connsiteY7" fmla="*/ 5290106 h 5546557"/>
              <a:gd name="connsiteX8" fmla="*/ 0 w 11670631"/>
              <a:gd name="connsiteY8" fmla="*/ 677778 h 5546557"/>
              <a:gd name="connsiteX9" fmla="*/ 0 w 11670631"/>
              <a:gd name="connsiteY9" fmla="*/ 300788 h 554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70631" h="5546557">
                <a:moveTo>
                  <a:pt x="0" y="0"/>
                </a:moveTo>
                <a:lnTo>
                  <a:pt x="11670631" y="0"/>
                </a:lnTo>
                <a:lnTo>
                  <a:pt x="11670631" y="300788"/>
                </a:lnTo>
                <a:lnTo>
                  <a:pt x="11670631" y="677778"/>
                </a:lnTo>
                <a:lnTo>
                  <a:pt x="11670631" y="5290106"/>
                </a:lnTo>
                <a:cubicBezTo>
                  <a:pt x="11670631" y="5431740"/>
                  <a:pt x="11555814" y="5546557"/>
                  <a:pt x="11414180" y="5546557"/>
                </a:cubicBezTo>
                <a:lnTo>
                  <a:pt x="256451" y="5546557"/>
                </a:lnTo>
                <a:cubicBezTo>
                  <a:pt x="114817" y="5546557"/>
                  <a:pt x="0" y="5431740"/>
                  <a:pt x="0" y="5290106"/>
                </a:cubicBezTo>
                <a:lnTo>
                  <a:pt x="0" y="677778"/>
                </a:lnTo>
                <a:lnTo>
                  <a:pt x="0" y="3007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 userDrawn="1"/>
        </p:nvSpPr>
        <p:spPr>
          <a:xfrm>
            <a:off x="280049" y="256674"/>
            <a:ext cx="786063" cy="6344652"/>
          </a:xfrm>
          <a:custGeom>
            <a:avLst/>
            <a:gdLst>
              <a:gd name="connsiteX0" fmla="*/ 256451 w 786063"/>
              <a:gd name="connsiteY0" fmla="*/ 0 h 6344652"/>
              <a:gd name="connsiteX1" fmla="*/ 786063 w 786063"/>
              <a:gd name="connsiteY1" fmla="*/ 0 h 6344652"/>
              <a:gd name="connsiteX2" fmla="*/ 786063 w 786063"/>
              <a:gd name="connsiteY2" fmla="*/ 6344652 h 6344652"/>
              <a:gd name="connsiteX3" fmla="*/ 256451 w 786063"/>
              <a:gd name="connsiteY3" fmla="*/ 6344652 h 6344652"/>
              <a:gd name="connsiteX4" fmla="*/ 0 w 786063"/>
              <a:gd name="connsiteY4" fmla="*/ 6088201 h 6344652"/>
              <a:gd name="connsiteX5" fmla="*/ 0 w 786063"/>
              <a:gd name="connsiteY5" fmla="*/ 256451 h 6344652"/>
              <a:gd name="connsiteX6" fmla="*/ 256451 w 786063"/>
              <a:gd name="connsiteY6" fmla="*/ 0 h 634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6063" h="6344652">
                <a:moveTo>
                  <a:pt x="256451" y="0"/>
                </a:moveTo>
                <a:lnTo>
                  <a:pt x="786063" y="0"/>
                </a:lnTo>
                <a:lnTo>
                  <a:pt x="786063" y="6344652"/>
                </a:lnTo>
                <a:lnTo>
                  <a:pt x="256451" y="6344652"/>
                </a:lnTo>
                <a:cubicBezTo>
                  <a:pt x="114817" y="6344652"/>
                  <a:pt x="0" y="6229835"/>
                  <a:pt x="0" y="6088201"/>
                </a:cubicBezTo>
                <a:lnTo>
                  <a:pt x="0" y="256451"/>
                </a:lnTo>
                <a:cubicBezTo>
                  <a:pt x="0" y="114817"/>
                  <a:pt x="114817" y="0"/>
                  <a:pt x="256451" y="0"/>
                </a:cubicBezTo>
                <a:close/>
              </a:path>
            </a:pathLst>
          </a:custGeom>
          <a:solidFill>
            <a:srgbClr val="0E1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 userDrawn="1"/>
        </p:nvGrpSpPr>
        <p:grpSpPr>
          <a:xfrm>
            <a:off x="1254723" y="397042"/>
            <a:ext cx="4427621" cy="529390"/>
            <a:chOff x="7307180" y="397042"/>
            <a:chExt cx="4427621" cy="52939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7307180" y="397042"/>
              <a:ext cx="4427621" cy="52939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" name="그룹 8"/>
            <p:cNvGrpSpPr/>
            <p:nvPr/>
          </p:nvGrpSpPr>
          <p:grpSpPr>
            <a:xfrm rot="20380773">
              <a:off x="7498081" y="519777"/>
              <a:ext cx="243235" cy="313350"/>
              <a:chOff x="7467602" y="477782"/>
              <a:chExt cx="243235" cy="313350"/>
            </a:xfrm>
          </p:grpSpPr>
          <p:sp>
            <p:nvSpPr>
              <p:cNvPr id="13" name="타원 12"/>
              <p:cNvSpPr/>
              <p:nvPr/>
            </p:nvSpPr>
            <p:spPr>
              <a:xfrm>
                <a:off x="7467602" y="477782"/>
                <a:ext cx="232610" cy="23261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7647505" y="683156"/>
                <a:ext cx="63332" cy="107976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" name="그룹 9"/>
            <p:cNvGrpSpPr/>
            <p:nvPr/>
          </p:nvGrpSpPr>
          <p:grpSpPr>
            <a:xfrm>
              <a:off x="11303727" y="613846"/>
              <a:ext cx="243840" cy="132080"/>
              <a:chOff x="12697097" y="-113211"/>
              <a:chExt cx="418012" cy="226423"/>
            </a:xfrm>
          </p:grpSpPr>
          <p:cxnSp>
            <p:nvCxnSpPr>
              <p:cNvPr id="11" name="직선 연결선 10"/>
              <p:cNvCxnSpPr/>
              <p:nvPr/>
            </p:nvCxnSpPr>
            <p:spPr>
              <a:xfrm>
                <a:off x="12697097" y="-113211"/>
                <a:ext cx="209006" cy="217714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H="1">
                <a:off x="12906103" y="-113211"/>
                <a:ext cx="209006" cy="226423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5" name="직선 연결선 14"/>
          <p:cNvCxnSpPr/>
          <p:nvPr userDrawn="1"/>
        </p:nvCxnSpPr>
        <p:spPr>
          <a:xfrm>
            <a:off x="334590" y="1053733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334590" y="1746065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>
            <a:off x="334590" y="2438397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334590" y="3130729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334590" y="3823061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334590" y="4515393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 userDrawn="1"/>
        </p:nvCxnSpPr>
        <p:spPr>
          <a:xfrm>
            <a:off x="334590" y="5207725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 userDrawn="1"/>
        </p:nvCxnSpPr>
        <p:spPr>
          <a:xfrm>
            <a:off x="334590" y="5900057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97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94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45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27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/>
          <p:cNvSpPr>
            <a:spLocks noGrp="1"/>
          </p:cNvSpPr>
          <p:nvPr>
            <p:ph type="pic" sz="quarter" idx="10"/>
          </p:nvPr>
        </p:nvSpPr>
        <p:spPr>
          <a:xfrm>
            <a:off x="1227138" y="1247775"/>
            <a:ext cx="4883150" cy="51022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32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543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81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86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65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67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AFE30-CE99-44E2-887B-671B604A8DB1}" type="datetimeFigureOut">
              <a:rPr lang="ko-KR" altLang="en-US" smtClean="0"/>
              <a:t>2019-12-09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A87CF1-EAF7-409B-A6C1-6C428483A4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427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451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 userDrawn="1"/>
        </p:nvSpPr>
        <p:spPr>
          <a:xfrm>
            <a:off x="288758" y="256674"/>
            <a:ext cx="11670631" cy="6344652"/>
          </a:xfrm>
          <a:prstGeom prst="roundRect">
            <a:avLst>
              <a:gd name="adj" fmla="val 40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 userDrawn="1"/>
        </p:nvSpPr>
        <p:spPr>
          <a:xfrm>
            <a:off x="288757" y="1054769"/>
            <a:ext cx="11670631" cy="5546557"/>
          </a:xfrm>
          <a:custGeom>
            <a:avLst/>
            <a:gdLst>
              <a:gd name="connsiteX0" fmla="*/ 0 w 11670631"/>
              <a:gd name="connsiteY0" fmla="*/ 0 h 5546557"/>
              <a:gd name="connsiteX1" fmla="*/ 11670631 w 11670631"/>
              <a:gd name="connsiteY1" fmla="*/ 0 h 5546557"/>
              <a:gd name="connsiteX2" fmla="*/ 11670631 w 11670631"/>
              <a:gd name="connsiteY2" fmla="*/ 300788 h 5546557"/>
              <a:gd name="connsiteX3" fmla="*/ 11670631 w 11670631"/>
              <a:gd name="connsiteY3" fmla="*/ 677778 h 5546557"/>
              <a:gd name="connsiteX4" fmla="*/ 11670631 w 11670631"/>
              <a:gd name="connsiteY4" fmla="*/ 5290106 h 5546557"/>
              <a:gd name="connsiteX5" fmla="*/ 11414180 w 11670631"/>
              <a:gd name="connsiteY5" fmla="*/ 5546557 h 5546557"/>
              <a:gd name="connsiteX6" fmla="*/ 256451 w 11670631"/>
              <a:gd name="connsiteY6" fmla="*/ 5546557 h 5546557"/>
              <a:gd name="connsiteX7" fmla="*/ 0 w 11670631"/>
              <a:gd name="connsiteY7" fmla="*/ 5290106 h 5546557"/>
              <a:gd name="connsiteX8" fmla="*/ 0 w 11670631"/>
              <a:gd name="connsiteY8" fmla="*/ 677778 h 5546557"/>
              <a:gd name="connsiteX9" fmla="*/ 0 w 11670631"/>
              <a:gd name="connsiteY9" fmla="*/ 300788 h 554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70631" h="5546557">
                <a:moveTo>
                  <a:pt x="0" y="0"/>
                </a:moveTo>
                <a:lnTo>
                  <a:pt x="11670631" y="0"/>
                </a:lnTo>
                <a:lnTo>
                  <a:pt x="11670631" y="300788"/>
                </a:lnTo>
                <a:lnTo>
                  <a:pt x="11670631" y="677778"/>
                </a:lnTo>
                <a:lnTo>
                  <a:pt x="11670631" y="5290106"/>
                </a:lnTo>
                <a:cubicBezTo>
                  <a:pt x="11670631" y="5431740"/>
                  <a:pt x="11555814" y="5546557"/>
                  <a:pt x="11414180" y="5546557"/>
                </a:cubicBezTo>
                <a:lnTo>
                  <a:pt x="256451" y="5546557"/>
                </a:lnTo>
                <a:cubicBezTo>
                  <a:pt x="114817" y="5546557"/>
                  <a:pt x="0" y="5431740"/>
                  <a:pt x="0" y="5290106"/>
                </a:cubicBezTo>
                <a:lnTo>
                  <a:pt x="0" y="677778"/>
                </a:lnTo>
                <a:lnTo>
                  <a:pt x="0" y="3007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 userDrawn="1"/>
        </p:nvSpPr>
        <p:spPr>
          <a:xfrm>
            <a:off x="280049" y="256674"/>
            <a:ext cx="786063" cy="6344652"/>
          </a:xfrm>
          <a:custGeom>
            <a:avLst/>
            <a:gdLst>
              <a:gd name="connsiteX0" fmla="*/ 256451 w 786063"/>
              <a:gd name="connsiteY0" fmla="*/ 0 h 6344652"/>
              <a:gd name="connsiteX1" fmla="*/ 786063 w 786063"/>
              <a:gd name="connsiteY1" fmla="*/ 0 h 6344652"/>
              <a:gd name="connsiteX2" fmla="*/ 786063 w 786063"/>
              <a:gd name="connsiteY2" fmla="*/ 6344652 h 6344652"/>
              <a:gd name="connsiteX3" fmla="*/ 256451 w 786063"/>
              <a:gd name="connsiteY3" fmla="*/ 6344652 h 6344652"/>
              <a:gd name="connsiteX4" fmla="*/ 0 w 786063"/>
              <a:gd name="connsiteY4" fmla="*/ 6088201 h 6344652"/>
              <a:gd name="connsiteX5" fmla="*/ 0 w 786063"/>
              <a:gd name="connsiteY5" fmla="*/ 256451 h 6344652"/>
              <a:gd name="connsiteX6" fmla="*/ 256451 w 786063"/>
              <a:gd name="connsiteY6" fmla="*/ 0 h 634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6063" h="6344652">
                <a:moveTo>
                  <a:pt x="256451" y="0"/>
                </a:moveTo>
                <a:lnTo>
                  <a:pt x="786063" y="0"/>
                </a:lnTo>
                <a:lnTo>
                  <a:pt x="786063" y="6344652"/>
                </a:lnTo>
                <a:lnTo>
                  <a:pt x="256451" y="6344652"/>
                </a:lnTo>
                <a:cubicBezTo>
                  <a:pt x="114817" y="6344652"/>
                  <a:pt x="0" y="6229835"/>
                  <a:pt x="0" y="6088201"/>
                </a:cubicBezTo>
                <a:lnTo>
                  <a:pt x="0" y="256451"/>
                </a:lnTo>
                <a:cubicBezTo>
                  <a:pt x="0" y="114817"/>
                  <a:pt x="114817" y="0"/>
                  <a:pt x="256451" y="0"/>
                </a:cubicBezTo>
                <a:close/>
              </a:path>
            </a:pathLst>
          </a:custGeom>
          <a:solidFill>
            <a:srgbClr val="0E1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 userDrawn="1"/>
        </p:nvGrpSpPr>
        <p:grpSpPr>
          <a:xfrm>
            <a:off x="1254723" y="397042"/>
            <a:ext cx="4427621" cy="529390"/>
            <a:chOff x="7307180" y="397042"/>
            <a:chExt cx="4427621" cy="52939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7307180" y="397042"/>
              <a:ext cx="4427621" cy="52939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" name="그룹 8"/>
            <p:cNvGrpSpPr/>
            <p:nvPr/>
          </p:nvGrpSpPr>
          <p:grpSpPr>
            <a:xfrm rot="20380773">
              <a:off x="7498081" y="519777"/>
              <a:ext cx="243235" cy="313350"/>
              <a:chOff x="7467602" y="477782"/>
              <a:chExt cx="243235" cy="313350"/>
            </a:xfrm>
          </p:grpSpPr>
          <p:sp>
            <p:nvSpPr>
              <p:cNvPr id="13" name="타원 12"/>
              <p:cNvSpPr/>
              <p:nvPr/>
            </p:nvSpPr>
            <p:spPr>
              <a:xfrm>
                <a:off x="7467602" y="477782"/>
                <a:ext cx="232610" cy="23261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7647505" y="683156"/>
                <a:ext cx="63332" cy="107976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" name="그룹 9"/>
            <p:cNvGrpSpPr/>
            <p:nvPr/>
          </p:nvGrpSpPr>
          <p:grpSpPr>
            <a:xfrm>
              <a:off x="11303727" y="613846"/>
              <a:ext cx="243840" cy="132080"/>
              <a:chOff x="12697097" y="-113211"/>
              <a:chExt cx="418012" cy="226423"/>
            </a:xfrm>
          </p:grpSpPr>
          <p:cxnSp>
            <p:nvCxnSpPr>
              <p:cNvPr id="11" name="직선 연결선 10"/>
              <p:cNvCxnSpPr/>
              <p:nvPr/>
            </p:nvCxnSpPr>
            <p:spPr>
              <a:xfrm>
                <a:off x="12697097" y="-113211"/>
                <a:ext cx="209006" cy="217714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H="1">
                <a:off x="12906103" y="-113211"/>
                <a:ext cx="209006" cy="226423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cxnSp>
        <p:nvCxnSpPr>
          <p:cNvPr id="15" name="직선 연결선 14"/>
          <p:cNvCxnSpPr/>
          <p:nvPr userDrawn="1"/>
        </p:nvCxnSpPr>
        <p:spPr>
          <a:xfrm>
            <a:off x="334590" y="1053733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334590" y="1746065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>
            <a:off x="334590" y="2438397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334590" y="3130729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334590" y="3823061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 userDrawn="1"/>
        </p:nvCxnSpPr>
        <p:spPr>
          <a:xfrm>
            <a:off x="334590" y="4515393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 userDrawn="1"/>
        </p:nvCxnSpPr>
        <p:spPr>
          <a:xfrm>
            <a:off x="334590" y="5207725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 userDrawn="1"/>
        </p:nvCxnSpPr>
        <p:spPr>
          <a:xfrm>
            <a:off x="334590" y="5900057"/>
            <a:ext cx="68797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54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555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431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/>
          <p:cNvSpPr>
            <a:spLocks noGrp="1"/>
          </p:cNvSpPr>
          <p:nvPr>
            <p:ph type="pic" sz="quarter" idx="10"/>
          </p:nvPr>
        </p:nvSpPr>
        <p:spPr>
          <a:xfrm>
            <a:off x="1227138" y="1247775"/>
            <a:ext cx="4883150" cy="51022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58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leehyekang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85760" y="6309360"/>
            <a:ext cx="4081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hlinkClick r:id="rId18"/>
              </a:rPr>
              <a:t>http://</a:t>
            </a:r>
            <a:r>
              <a:rPr lang="en-US" altLang="ko-KR">
                <a:solidFill>
                  <a:schemeClr val="bg1"/>
                </a:solidFill>
                <a:hlinkClick r:id="rId18"/>
              </a:rPr>
              <a:t>leehyekang.com</a:t>
            </a:r>
            <a:r>
              <a:rPr lang="en-US" altLang="ko-KR">
                <a:solidFill>
                  <a:schemeClr val="bg1"/>
                </a:solidFill>
              </a:rPr>
              <a:t> </a:t>
            </a:r>
            <a:r>
              <a:rPr lang="ko-KR" altLang="en-US" dirty="0">
                <a:solidFill>
                  <a:schemeClr val="bg1"/>
                </a:solidFill>
              </a:rPr>
              <a:t>친절한 </a:t>
            </a:r>
            <a:r>
              <a:rPr lang="ko-KR" altLang="en-US" dirty="0" err="1">
                <a:solidFill>
                  <a:schemeClr val="bg1"/>
                </a:solidFill>
              </a:rPr>
              <a:t>혜강씨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-594"/>
            <a:ext cx="1222353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0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693" r:id="rId12"/>
    <p:sldLayoutId id="2147483694" r:id="rId13"/>
    <p:sldLayoutId id="2147483651" r:id="rId14"/>
    <p:sldLayoutId id="2147483652" r:id="rId15"/>
    <p:sldLayoutId id="214748365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jpe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14.jpg"/><Relationship Id="rId4" Type="http://schemas.openxmlformats.org/officeDocument/2006/relationships/image" Target="../media/image4.pn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32.jpeg"/><Relationship Id="rId4" Type="http://schemas.openxmlformats.org/officeDocument/2006/relationships/image" Target="../media/image4.png"/><Relationship Id="rId9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6.svg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11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7.png"/><Relationship Id="rId4" Type="http://schemas.openxmlformats.org/officeDocument/2006/relationships/image" Target="../media/image38.pn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11" Type="http://schemas.openxmlformats.org/officeDocument/2006/relationships/image" Target="../media/image39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39"/>
          <p:cNvSpPr>
            <a:spLocks noChangeArrowheads="1"/>
          </p:cNvSpPr>
          <p:nvPr/>
        </p:nvSpPr>
        <p:spPr bwMode="auto">
          <a:xfrm>
            <a:off x="1966173" y="2401041"/>
            <a:ext cx="856932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pPr algn="ctr" eaLnBrk="1" latinLnBrk="1" hangingPunct="1">
              <a:lnSpc>
                <a:spcPct val="90000"/>
              </a:lnSpc>
              <a:defRPr/>
            </a:pPr>
            <a:r>
              <a:rPr lang="en-US" altLang="ko-KR" sz="5400" spc="600" dirty="0">
                <a:solidFill>
                  <a:schemeClr val="bg1"/>
                </a:solidFill>
                <a:latin typeface="Adobe Garamond Pro Bold" panose="02020702060506020403" pitchFamily="18" charset="0"/>
                <a:ea typeface="나눔고딕 ExtraBold" panose="020B0600000101010101" charset="-127"/>
              </a:rPr>
              <a:t>Lulu-mirror APPLICATION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789237" y="5954171"/>
            <a:ext cx="6613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endParaRPr lang="en-US" altLang="ko-KR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 eaLnBrk="1" hangingPunct="1">
              <a:defRPr/>
            </a:pPr>
            <a:r>
              <a:rPr lang="ko-KR" altLang="en-US" spc="3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민세연 </a:t>
            </a:r>
            <a:r>
              <a:rPr lang="ko-KR" altLang="en-US" spc="3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spc="3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pc="300" dirty="0" err="1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손주한</a:t>
            </a:r>
            <a:r>
              <a:rPr lang="ko-KR" altLang="en-US" spc="3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pc="3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 </a:t>
            </a:r>
            <a:r>
              <a:rPr lang="ko-KR" altLang="en-US" spc="300" dirty="0" err="1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조가영</a:t>
            </a:r>
            <a:endParaRPr lang="ko-KR" altLang="en-US" spc="300" dirty="0">
              <a:solidFill>
                <a:schemeClr val="bg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A7B9F7EC-85D4-4EC4-8897-32BED77CB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7" y="204574"/>
            <a:ext cx="66135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600" spc="3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인터페이스 디자인 최종 발표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48B4513-F1DC-477A-B539-A346312AC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7" y="3936965"/>
            <a:ext cx="66135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en-US" altLang="ko-KR" sz="1600" spc="6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INTERFACE DESIGN</a:t>
            </a:r>
            <a:endParaRPr lang="ko-KR" altLang="en-US" sz="1600" spc="600" dirty="0">
              <a:solidFill>
                <a:schemeClr val="bg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7806BD-CB85-4407-8841-FFE36C3AEF32}"/>
              </a:ext>
            </a:extLst>
          </p:cNvPr>
          <p:cNvSpPr/>
          <p:nvPr/>
        </p:nvSpPr>
        <p:spPr>
          <a:xfrm>
            <a:off x="5500942" y="57695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동행동심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9460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직사각형 86"/>
          <p:cNvSpPr/>
          <p:nvPr/>
        </p:nvSpPr>
        <p:spPr>
          <a:xfrm>
            <a:off x="1783561" y="1455221"/>
            <a:ext cx="5795671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7065B9-D33D-4590-82FA-0881AD61C655}"/>
              </a:ext>
            </a:extLst>
          </p:cNvPr>
          <p:cNvSpPr/>
          <p:nvPr/>
        </p:nvSpPr>
        <p:spPr>
          <a:xfrm>
            <a:off x="2068677" y="1986459"/>
            <a:ext cx="49788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Defining Requirements</a:t>
            </a:r>
          </a:p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Journey Map</a:t>
            </a:r>
          </a:p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Use Case</a:t>
            </a:r>
          </a:p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Information Architecture</a:t>
            </a:r>
          </a:p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UI Scenario</a:t>
            </a:r>
          </a:p>
          <a:p>
            <a:endParaRPr lang="en-US" altLang="ko-KR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# Wireframes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851198" y="457200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2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목차</a:t>
            </a: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78" name="그룹 77"/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74" name="직사각형 73"/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5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823963" y="1175919"/>
            <a:ext cx="2481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Source of Defining</a:t>
            </a:r>
            <a:endParaRPr lang="ko-KR" altLang="en-US" sz="2000" b="1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2D99E8-B047-42A1-977D-F2DB8957D6EB}"/>
              </a:ext>
            </a:extLst>
          </p:cNvPr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AFDEF8E3-1548-4074-8BE5-33B883FFB3C2}"/>
              </a:ext>
            </a:extLst>
          </p:cNvPr>
          <p:cNvSpPr/>
          <p:nvPr/>
        </p:nvSpPr>
        <p:spPr>
          <a:xfrm>
            <a:off x="2278950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523F3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B1ECBC4-2C2E-41E4-9A45-D52A19DFF734}"/>
              </a:ext>
            </a:extLst>
          </p:cNvPr>
          <p:cNvSpPr/>
          <p:nvPr/>
        </p:nvSpPr>
        <p:spPr>
          <a:xfrm>
            <a:off x="2559603" y="1746541"/>
            <a:ext cx="1919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User Mental Model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5" name="모서리가 둥근 직사각형 32">
            <a:extLst>
              <a:ext uri="{FF2B5EF4-FFF2-40B4-BE49-F238E27FC236}">
                <a16:creationId xmlns:a16="http://schemas.microsoft.com/office/drawing/2014/main" id="{C3858055-BFD1-4224-99B6-DC5D0B70A3ED}"/>
              </a:ext>
            </a:extLst>
          </p:cNvPr>
          <p:cNvSpPr/>
          <p:nvPr/>
        </p:nvSpPr>
        <p:spPr>
          <a:xfrm>
            <a:off x="5676043" y="2537701"/>
            <a:ext cx="5352177" cy="3413967"/>
          </a:xfrm>
          <a:prstGeom prst="roundRect">
            <a:avLst>
              <a:gd name="adj" fmla="val 8158"/>
            </a:avLst>
          </a:prstGeom>
          <a:solidFill>
            <a:srgbClr val="444242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자신만을 위한 투자에 대한 욕구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-&gt; 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힐링의 한 방법이자 일종의 자기 보상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자기 관리를 지속적으로 꾸준히 하는 것에 만족감을 느낌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 케어에 대한 양가적 인식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필수 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VS 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귀찮음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지속적 사용의 주요 동인은 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‘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가시적인 효과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’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확인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본인의 피부에 대한 지속적인 결핍 인식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(ex. 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노화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 케어에 더 나은 정보를 적극적으로 탐색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시간 절약과 시간 관리를 민감하게 생각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아이 케어에 죽고 못사는 부모 마음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주변 지인의 피부 제품 추천에 민감하게 반응</a:t>
            </a:r>
            <a:r>
              <a:rPr lang="en-US" altLang="ko-KR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 </a:t>
            </a:r>
            <a:r>
              <a:rPr lang="ko-KR" altLang="en-US" sz="120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본인에게도 맞을지에 대해선 의심</a:t>
            </a:r>
            <a:endParaRPr lang="en-US" altLang="ko-KR" sz="1200" dirty="0"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9" name="모서리가 둥근 직사각형 14">
            <a:extLst>
              <a:ext uri="{FF2B5EF4-FFF2-40B4-BE49-F238E27FC236}">
                <a16:creationId xmlns:a16="http://schemas.microsoft.com/office/drawing/2014/main" id="{EB47A965-4497-49D1-9D56-0A870C4FEBD5}"/>
              </a:ext>
            </a:extLst>
          </p:cNvPr>
          <p:cNvSpPr/>
          <p:nvPr/>
        </p:nvSpPr>
        <p:spPr>
          <a:xfrm>
            <a:off x="5146013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7F414A5-6867-4586-AFF7-A535D53DB880}"/>
              </a:ext>
            </a:extLst>
          </p:cNvPr>
          <p:cNvSpPr/>
          <p:nvPr/>
        </p:nvSpPr>
        <p:spPr>
          <a:xfrm>
            <a:off x="5457831" y="1746541"/>
            <a:ext cx="1857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Narrative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1" name="모서리가 둥근 직사각형 14">
            <a:extLst>
              <a:ext uri="{FF2B5EF4-FFF2-40B4-BE49-F238E27FC236}">
                <a16:creationId xmlns:a16="http://schemas.microsoft.com/office/drawing/2014/main" id="{E2763E6F-608F-4B7F-9059-1D5C1ECE5085}"/>
              </a:ext>
            </a:extLst>
          </p:cNvPr>
          <p:cNvSpPr/>
          <p:nvPr/>
        </p:nvSpPr>
        <p:spPr>
          <a:xfrm>
            <a:off x="8018865" y="1688845"/>
            <a:ext cx="2481000" cy="4232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8B6633A-5455-4026-A8E0-3842F5EF520E}"/>
              </a:ext>
            </a:extLst>
          </p:cNvPr>
          <p:cNvSpPr/>
          <p:nvPr/>
        </p:nvSpPr>
        <p:spPr>
          <a:xfrm>
            <a:off x="8352132" y="1732983"/>
            <a:ext cx="1814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End Goal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918FB967-B635-4C36-B0F7-17055C46270A}"/>
              </a:ext>
            </a:extLst>
          </p:cNvPr>
          <p:cNvSpPr/>
          <p:nvPr/>
        </p:nvSpPr>
        <p:spPr>
          <a:xfrm>
            <a:off x="2898619" y="2255993"/>
            <a:ext cx="1384614" cy="138461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 descr="사람, 실외, 여자, 창문이(가) 표시된 사진&#10;&#10;자동 생성된 설명">
            <a:extLst>
              <a:ext uri="{FF2B5EF4-FFF2-40B4-BE49-F238E27FC236}">
                <a16:creationId xmlns:a16="http://schemas.microsoft.com/office/drawing/2014/main" id="{E5CCE7F4-782B-4250-9FC0-55AAD30384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44" t="3574" r="11911" b="43951"/>
          <a:stretch/>
        </p:blipFill>
        <p:spPr>
          <a:xfrm>
            <a:off x="2971482" y="2314054"/>
            <a:ext cx="1242468" cy="1261082"/>
          </a:xfrm>
          <a:prstGeom prst="ellipse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DE3F37-192F-4D5F-B647-CBFBFFCE9349}"/>
              </a:ext>
            </a:extLst>
          </p:cNvPr>
          <p:cNvSpPr/>
          <p:nvPr/>
        </p:nvSpPr>
        <p:spPr>
          <a:xfrm>
            <a:off x="1924630" y="3783131"/>
            <a:ext cx="3344374" cy="2439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D31A06-7953-479F-9BED-2D413F0475B8}"/>
              </a:ext>
            </a:extLst>
          </p:cNvPr>
          <p:cNvSpPr txBox="1"/>
          <p:nvPr/>
        </p:nvSpPr>
        <p:spPr>
          <a:xfrm>
            <a:off x="2751929" y="3916297"/>
            <a:ext cx="177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highlight>
                  <a:srgbClr val="FFF3CF"/>
                </a:highlight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Primary Persona</a:t>
            </a:r>
            <a:endParaRPr lang="ko-KR" altLang="en-US" sz="1600" dirty="0">
              <a:blipFill dpi="0" rotWithShape="1">
                <a:blip r:embed="rId5"/>
                <a:srcRect/>
                <a:stretch>
                  <a:fillRect/>
                </a:stretch>
              </a:blipFill>
              <a:highlight>
                <a:srgbClr val="FFF3CF"/>
              </a:highlight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B6F3F9-645D-4CC2-A138-F9107CF74775}"/>
              </a:ext>
            </a:extLst>
          </p:cNvPr>
          <p:cNvSpPr txBox="1"/>
          <p:nvPr/>
        </p:nvSpPr>
        <p:spPr>
          <a:xfrm>
            <a:off x="2140214" y="4208755"/>
            <a:ext cx="3922155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Name: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오은정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Age: 38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Work: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외국계 인테리어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해외영업부서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팀장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Location: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서울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반포동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Family: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남편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최영호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), 13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세 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 err="1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최미래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사용자 정의 유형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피부관심 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경제력 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Character: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외향적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분석적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진보적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활동적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4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ko-KR" altLang="en-US" sz="1600" dirty="0">
              <a:solidFill>
                <a:srgbClr val="0E161F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4B7AAD2F-C44D-4E0C-895C-AE699F3D70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F60A7D47-5BAA-4E09-BC7D-C63C18C2964B}"/>
              </a:ext>
            </a:extLst>
          </p:cNvPr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FC6CD80B-A06C-4B2C-B6D0-F332D2FDFDFE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A2B31101-05F7-4BD1-8C99-10097AFB306D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775A3F2E-3A64-4F36-B340-8CAA711C0DA3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B0CA86DD-2AEA-4529-90A1-D3613EB2B0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E0C8BB29-D067-46DD-B7A7-F4C44084844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1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823963" y="1175919"/>
            <a:ext cx="2481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Source of Defining</a:t>
            </a:r>
            <a:endParaRPr lang="ko-KR" altLang="en-US" sz="2000" b="1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2D99E8-B047-42A1-977D-F2DB8957D6EB}"/>
              </a:ext>
            </a:extLst>
          </p:cNvPr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AFDEF8E3-1548-4074-8BE5-33B883FFB3C2}"/>
              </a:ext>
            </a:extLst>
          </p:cNvPr>
          <p:cNvSpPr/>
          <p:nvPr/>
        </p:nvSpPr>
        <p:spPr>
          <a:xfrm>
            <a:off x="2278950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B1ECBC4-2C2E-41E4-9A45-D52A19DFF734}"/>
              </a:ext>
            </a:extLst>
          </p:cNvPr>
          <p:cNvSpPr/>
          <p:nvPr/>
        </p:nvSpPr>
        <p:spPr>
          <a:xfrm>
            <a:off x="2559603" y="1746541"/>
            <a:ext cx="1919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User Mental Model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5" name="모서리가 둥근 직사각형 32">
            <a:extLst>
              <a:ext uri="{FF2B5EF4-FFF2-40B4-BE49-F238E27FC236}">
                <a16:creationId xmlns:a16="http://schemas.microsoft.com/office/drawing/2014/main" id="{C3858055-BFD1-4224-99B6-DC5D0B70A3ED}"/>
              </a:ext>
            </a:extLst>
          </p:cNvPr>
          <p:cNvSpPr/>
          <p:nvPr/>
        </p:nvSpPr>
        <p:spPr>
          <a:xfrm>
            <a:off x="5676043" y="2663200"/>
            <a:ext cx="5352177" cy="3183301"/>
          </a:xfrm>
          <a:prstGeom prst="roundRect">
            <a:avLst>
              <a:gd name="adj" fmla="val 8158"/>
            </a:avLst>
          </a:prstGeom>
          <a:solidFill>
            <a:srgbClr val="444242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기상 직후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거울에서 볼 수 있는 가시적인 피부 변화에 신경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바쁜 아침 준비 시간에도 화장에 많은 시간 할애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직장 생활로 인해 색조 화장이라는 지속적 피부 자극이 필수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주변 지인과 피부 케어에 대한 대화를 자주 나누고 제품 추천을 받는 경우도 있음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퇴근 후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 케어에 많은 시간과 노력을 들임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홈 케어 디바이스의 성능에 대한 막연한 의심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지속적인 피부과 방문은 시간적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비용적으로 부담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아이의 피부 질환에 맞는 제품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케어에 대해 고민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새로운 피부 제품에 대해선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샘플을 통한 테스트가 필수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9" name="모서리가 둥근 직사각형 14">
            <a:extLst>
              <a:ext uri="{FF2B5EF4-FFF2-40B4-BE49-F238E27FC236}">
                <a16:creationId xmlns:a16="http://schemas.microsoft.com/office/drawing/2014/main" id="{EB47A965-4497-49D1-9D56-0A870C4FEBD5}"/>
              </a:ext>
            </a:extLst>
          </p:cNvPr>
          <p:cNvSpPr/>
          <p:nvPr/>
        </p:nvSpPr>
        <p:spPr>
          <a:xfrm>
            <a:off x="5146013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7A6C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7F414A5-6867-4586-AFF7-A535D53DB880}"/>
              </a:ext>
            </a:extLst>
          </p:cNvPr>
          <p:cNvSpPr/>
          <p:nvPr/>
        </p:nvSpPr>
        <p:spPr>
          <a:xfrm>
            <a:off x="5457831" y="1746541"/>
            <a:ext cx="1857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Narrative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1" name="모서리가 둥근 직사각형 14">
            <a:extLst>
              <a:ext uri="{FF2B5EF4-FFF2-40B4-BE49-F238E27FC236}">
                <a16:creationId xmlns:a16="http://schemas.microsoft.com/office/drawing/2014/main" id="{E2763E6F-608F-4B7F-9059-1D5C1ECE5085}"/>
              </a:ext>
            </a:extLst>
          </p:cNvPr>
          <p:cNvSpPr/>
          <p:nvPr/>
        </p:nvSpPr>
        <p:spPr>
          <a:xfrm>
            <a:off x="8018865" y="1688845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8B6633A-5455-4026-A8E0-3842F5EF520E}"/>
              </a:ext>
            </a:extLst>
          </p:cNvPr>
          <p:cNvSpPr/>
          <p:nvPr/>
        </p:nvSpPr>
        <p:spPr>
          <a:xfrm>
            <a:off x="8352132" y="1732983"/>
            <a:ext cx="1814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End Goal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918FB967-B635-4C36-B0F7-17055C46270A}"/>
              </a:ext>
            </a:extLst>
          </p:cNvPr>
          <p:cNvSpPr/>
          <p:nvPr/>
        </p:nvSpPr>
        <p:spPr>
          <a:xfrm>
            <a:off x="2898619" y="2255993"/>
            <a:ext cx="1384614" cy="138461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 descr="사람, 실외, 여자, 창문이(가) 표시된 사진&#10;&#10;자동 생성된 설명">
            <a:extLst>
              <a:ext uri="{FF2B5EF4-FFF2-40B4-BE49-F238E27FC236}">
                <a16:creationId xmlns:a16="http://schemas.microsoft.com/office/drawing/2014/main" id="{E5CCE7F4-782B-4250-9FC0-55AAD30384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44" t="3574" r="11911" b="43951"/>
          <a:stretch/>
        </p:blipFill>
        <p:spPr>
          <a:xfrm>
            <a:off x="2971482" y="2314054"/>
            <a:ext cx="1242468" cy="1261082"/>
          </a:xfrm>
          <a:prstGeom prst="ellipse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DE3F37-192F-4D5F-B647-CBFBFFCE9349}"/>
              </a:ext>
            </a:extLst>
          </p:cNvPr>
          <p:cNvSpPr/>
          <p:nvPr/>
        </p:nvSpPr>
        <p:spPr>
          <a:xfrm>
            <a:off x="1924630" y="3783131"/>
            <a:ext cx="3344374" cy="2439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D31A06-7953-479F-9BED-2D413F0475B8}"/>
              </a:ext>
            </a:extLst>
          </p:cNvPr>
          <p:cNvSpPr txBox="1"/>
          <p:nvPr/>
        </p:nvSpPr>
        <p:spPr>
          <a:xfrm>
            <a:off x="2751929" y="3916297"/>
            <a:ext cx="177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highlight>
                  <a:srgbClr val="FFF3CF"/>
                </a:highlight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Primary Persona</a:t>
            </a:r>
            <a:endParaRPr lang="ko-KR" altLang="en-US" sz="1600" dirty="0">
              <a:blipFill dpi="0" rotWithShape="1">
                <a:blip r:embed="rId5"/>
                <a:srcRect/>
                <a:stretch>
                  <a:fillRect/>
                </a:stretch>
              </a:blipFill>
              <a:highlight>
                <a:srgbClr val="FFF3CF"/>
              </a:highlight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B6F3F9-645D-4CC2-A138-F9107CF74775}"/>
              </a:ext>
            </a:extLst>
          </p:cNvPr>
          <p:cNvSpPr txBox="1"/>
          <p:nvPr/>
        </p:nvSpPr>
        <p:spPr>
          <a:xfrm>
            <a:off x="2140214" y="4208755"/>
            <a:ext cx="3922155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Name: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오은정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Age: 38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Work: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외국계 인테리어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해외영업부서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팀장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Location: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서울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반포동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Family: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남편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최영호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), 13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세 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 err="1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최미래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사용자 정의 유형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피부관심 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경제력 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Character: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외향적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분석적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진보적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활동적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4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ko-KR" altLang="en-US" sz="1600" dirty="0">
              <a:solidFill>
                <a:srgbClr val="0E161F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D634D250-D916-422E-8BEA-0DBFA1B9E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8D56F773-47B6-4805-BD32-9945766561F1}"/>
              </a:ext>
            </a:extLst>
          </p:cNvPr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1D72C418-A787-4137-82DB-4224AF8338C4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31EC88DE-51DC-4ADA-83A2-F212506C39CF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FB8104C4-F597-4D6B-9231-2ECF2163B89D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479DF1C8-59DB-4337-8087-41A257929F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5C7BB561-E425-4A1E-9ABF-A3AB0BA7139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6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823963" y="1175919"/>
            <a:ext cx="2481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Source of Defining</a:t>
            </a:r>
            <a:endParaRPr lang="ko-KR" altLang="en-US" sz="2000" b="1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2D99E8-B047-42A1-977D-F2DB8957D6EB}"/>
              </a:ext>
            </a:extLst>
          </p:cNvPr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sp>
        <p:nvSpPr>
          <p:cNvPr id="19" name="모서리가 둥근 직사각형 14">
            <a:extLst>
              <a:ext uri="{FF2B5EF4-FFF2-40B4-BE49-F238E27FC236}">
                <a16:creationId xmlns:a16="http://schemas.microsoft.com/office/drawing/2014/main" id="{AFDEF8E3-1548-4074-8BE5-33B883FFB3C2}"/>
              </a:ext>
            </a:extLst>
          </p:cNvPr>
          <p:cNvSpPr/>
          <p:nvPr/>
        </p:nvSpPr>
        <p:spPr>
          <a:xfrm>
            <a:off x="2278950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B1ECBC4-2C2E-41E4-9A45-D52A19DFF734}"/>
              </a:ext>
            </a:extLst>
          </p:cNvPr>
          <p:cNvSpPr/>
          <p:nvPr/>
        </p:nvSpPr>
        <p:spPr>
          <a:xfrm>
            <a:off x="2559603" y="1746541"/>
            <a:ext cx="1919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User Mental Model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5" name="모서리가 둥근 직사각형 32">
            <a:extLst>
              <a:ext uri="{FF2B5EF4-FFF2-40B4-BE49-F238E27FC236}">
                <a16:creationId xmlns:a16="http://schemas.microsoft.com/office/drawing/2014/main" id="{C3858055-BFD1-4224-99B6-DC5D0B70A3ED}"/>
              </a:ext>
            </a:extLst>
          </p:cNvPr>
          <p:cNvSpPr/>
          <p:nvPr/>
        </p:nvSpPr>
        <p:spPr>
          <a:xfrm>
            <a:off x="5676043" y="3292369"/>
            <a:ext cx="5352177" cy="1589393"/>
          </a:xfrm>
          <a:prstGeom prst="roundRect">
            <a:avLst>
              <a:gd name="adj" fmla="val 8158"/>
            </a:avLst>
          </a:prstGeom>
          <a:solidFill>
            <a:srgbClr val="444242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바쁜 일상 속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최대 효율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을 낼 수 있는 </a:t>
            </a:r>
            <a:r>
              <a: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셀프 피부 케어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실현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매일매일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자극 받는 피부를 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지속적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으로 측정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관리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가족 구성원 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개개인 맞춤 피부 케어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를 집에서 스스로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9" name="모서리가 둥근 직사각형 14">
            <a:extLst>
              <a:ext uri="{FF2B5EF4-FFF2-40B4-BE49-F238E27FC236}">
                <a16:creationId xmlns:a16="http://schemas.microsoft.com/office/drawing/2014/main" id="{EB47A965-4497-49D1-9D56-0A870C4FEBD5}"/>
              </a:ext>
            </a:extLst>
          </p:cNvPr>
          <p:cNvSpPr/>
          <p:nvPr/>
        </p:nvSpPr>
        <p:spPr>
          <a:xfrm>
            <a:off x="5146013" y="1702403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7F414A5-6867-4586-AFF7-A535D53DB880}"/>
              </a:ext>
            </a:extLst>
          </p:cNvPr>
          <p:cNvSpPr/>
          <p:nvPr/>
        </p:nvSpPr>
        <p:spPr>
          <a:xfrm>
            <a:off x="5457831" y="1746541"/>
            <a:ext cx="1857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Narrative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1" name="모서리가 둥근 직사각형 14">
            <a:extLst>
              <a:ext uri="{FF2B5EF4-FFF2-40B4-BE49-F238E27FC236}">
                <a16:creationId xmlns:a16="http://schemas.microsoft.com/office/drawing/2014/main" id="{E2763E6F-608F-4B7F-9059-1D5C1ECE5085}"/>
              </a:ext>
            </a:extLst>
          </p:cNvPr>
          <p:cNvSpPr/>
          <p:nvPr/>
        </p:nvSpPr>
        <p:spPr>
          <a:xfrm>
            <a:off x="8018865" y="1688845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7A6C6B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8B6633A-5455-4026-A8E0-3842F5EF520E}"/>
              </a:ext>
            </a:extLst>
          </p:cNvPr>
          <p:cNvSpPr/>
          <p:nvPr/>
        </p:nvSpPr>
        <p:spPr>
          <a:xfrm>
            <a:off x="8352132" y="1732983"/>
            <a:ext cx="1814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Persona End Goal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918FB967-B635-4C36-B0F7-17055C46270A}"/>
              </a:ext>
            </a:extLst>
          </p:cNvPr>
          <p:cNvSpPr/>
          <p:nvPr/>
        </p:nvSpPr>
        <p:spPr>
          <a:xfrm>
            <a:off x="2898619" y="2255993"/>
            <a:ext cx="1384614" cy="138461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 descr="사람, 실외, 여자, 창문이(가) 표시된 사진&#10;&#10;자동 생성된 설명">
            <a:extLst>
              <a:ext uri="{FF2B5EF4-FFF2-40B4-BE49-F238E27FC236}">
                <a16:creationId xmlns:a16="http://schemas.microsoft.com/office/drawing/2014/main" id="{E5CCE7F4-782B-4250-9FC0-55AAD30384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44" t="3574" r="11911" b="43951"/>
          <a:stretch/>
        </p:blipFill>
        <p:spPr>
          <a:xfrm>
            <a:off x="2971482" y="2314054"/>
            <a:ext cx="1242468" cy="1261082"/>
          </a:xfrm>
          <a:prstGeom prst="ellipse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72DE3F37-192F-4D5F-B647-CBFBFFCE9349}"/>
              </a:ext>
            </a:extLst>
          </p:cNvPr>
          <p:cNvSpPr/>
          <p:nvPr/>
        </p:nvSpPr>
        <p:spPr>
          <a:xfrm>
            <a:off x="1924630" y="3783131"/>
            <a:ext cx="3344374" cy="2439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D31A06-7953-479F-9BED-2D413F0475B8}"/>
              </a:ext>
            </a:extLst>
          </p:cNvPr>
          <p:cNvSpPr txBox="1"/>
          <p:nvPr/>
        </p:nvSpPr>
        <p:spPr>
          <a:xfrm>
            <a:off x="2751929" y="3916297"/>
            <a:ext cx="177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highlight>
                  <a:srgbClr val="FFF3CF"/>
                </a:highlight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Primary Persona</a:t>
            </a:r>
            <a:endParaRPr lang="ko-KR" altLang="en-US" sz="1600" dirty="0">
              <a:blipFill dpi="0" rotWithShape="1">
                <a:blip r:embed="rId5"/>
                <a:srcRect/>
                <a:stretch>
                  <a:fillRect/>
                </a:stretch>
              </a:blipFill>
              <a:highlight>
                <a:srgbClr val="FFF3CF"/>
              </a:highlight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B6F3F9-645D-4CC2-A138-F9107CF74775}"/>
              </a:ext>
            </a:extLst>
          </p:cNvPr>
          <p:cNvSpPr txBox="1"/>
          <p:nvPr/>
        </p:nvSpPr>
        <p:spPr>
          <a:xfrm>
            <a:off x="2140214" y="4208755"/>
            <a:ext cx="3922155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Name: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오은정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Age: 38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Work: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외국계 인테리어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해외영업부서 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팀장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Location: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서울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반포동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Family: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남편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최영호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), 13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세 딸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100" dirty="0" err="1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최미래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사용자 정의 유형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피부관심 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경제력 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Character: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외향적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분석적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진보적</a:t>
            </a:r>
            <a:r>
              <a:rPr lang="en-US" altLang="ko-KR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>
                <a:solidFill>
                  <a:srgbClr val="0E161F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활동적</a:t>
            </a:r>
            <a:endParaRPr lang="en-US" altLang="ko-KR" sz="11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400" dirty="0">
              <a:solidFill>
                <a:srgbClr val="0E161F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ko-KR" altLang="en-US" sz="1600" dirty="0">
              <a:solidFill>
                <a:srgbClr val="0E161F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E1B35D0F-0FD2-4910-BAE1-EF93DA0E35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13507A00-5F3E-4D15-A9A5-4FBBD3750676}"/>
              </a:ext>
            </a:extLst>
          </p:cNvPr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D942167A-0D2A-4DD4-865F-EC962E196784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8F8C5560-05FF-498C-956B-CA29D3C547D6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0B21055B-84F8-4F5C-A1DB-8B4FE95BB71B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A259FF34-D781-4079-ACFC-808F4785D7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B2D3EB85-751D-4786-B671-BEE8939D1CF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7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78" name="그룹 77"/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74" name="직사각형 73"/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08046FEB-F142-4D65-8FBF-7A97E8FF8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599848"/>
              </p:ext>
            </p:extLst>
          </p:nvPr>
        </p:nvGraphicFramePr>
        <p:xfrm>
          <a:off x="1892254" y="1684881"/>
          <a:ext cx="8968881" cy="45071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43484">
                  <a:extLst>
                    <a:ext uri="{9D8B030D-6E8A-4147-A177-3AD203B41FA5}">
                      <a16:colId xmlns:a16="http://schemas.microsoft.com/office/drawing/2014/main" val="2691832852"/>
                    </a:ext>
                  </a:extLst>
                </a:gridCol>
                <a:gridCol w="2368046">
                  <a:extLst>
                    <a:ext uri="{9D8B030D-6E8A-4147-A177-3AD203B41FA5}">
                      <a16:colId xmlns:a16="http://schemas.microsoft.com/office/drawing/2014/main" val="2543021642"/>
                    </a:ext>
                  </a:extLst>
                </a:gridCol>
                <a:gridCol w="2631990">
                  <a:extLst>
                    <a:ext uri="{9D8B030D-6E8A-4147-A177-3AD203B41FA5}">
                      <a16:colId xmlns:a16="http://schemas.microsoft.com/office/drawing/2014/main" val="1937650427"/>
                    </a:ext>
                  </a:extLst>
                </a:gridCol>
                <a:gridCol w="2125361">
                  <a:extLst>
                    <a:ext uri="{9D8B030D-6E8A-4147-A177-3AD203B41FA5}">
                      <a16:colId xmlns:a16="http://schemas.microsoft.com/office/drawing/2014/main" val="582761418"/>
                    </a:ext>
                  </a:extLst>
                </a:gridCol>
              </a:tblGrid>
              <a:tr h="3200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Requirements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Data Needs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Functional Needs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Product Quality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127018"/>
                  </a:ext>
                </a:extLst>
              </a:tr>
              <a:tr h="5900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 피부만을 위한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맞춤 케어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내 피부에 맞는 케어 가이드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오늘 피부 상태에 맞는 적절한 케어 변주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선크림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적정 도포 여부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클렌징 여부</a:t>
                      </a:r>
                      <a:endParaRPr lang="en-US" altLang="ko-KR" sz="1000" dirty="0">
                        <a:solidFill>
                          <a:schemeClr val="tx1"/>
                        </a:solidFill>
                        <a:highlight>
                          <a:srgbClr val="FFF3CF"/>
                        </a:highlight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정밀 진단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맞춤 케어 방식 분석 및 최적화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충분한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선크림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도포량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highlight>
                            <a:srgbClr val="FFF3CF"/>
                          </a:highlight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및 클렌징 정도 스캔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개인 맞춤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 err="1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나만을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위한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91629"/>
                  </a:ext>
                </a:extLst>
              </a:tr>
              <a:tr h="6850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개인 피부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맞춤 제품 정보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내 피부 성향에 꼭 맞는 제품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내가 원하는 피부 케어 </a:t>
                      </a: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맞춤 제품 정보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제품 성분과 내 피부 적절성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특성에 가장 적절한 성분 분석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지향하는 케어 방향에 가장 적절한 성분 분석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제품들 성분에 대한 빅데이터 분석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개인 맞춤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 err="1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나만을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위한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불필요한 제품 선정 과정을 줄이는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66623"/>
                  </a:ext>
                </a:extLst>
              </a:tr>
              <a:tr h="5900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지속적인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피부 관리</a:t>
                      </a:r>
                      <a:endParaRPr lang="en-US" altLang="ko-KR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관리 기록 히스토리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히스토리 정보에 기반한 향후 케어 방식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생활 패턴과 연계된 일상적 피부 관리 정보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관리 추이를 볼 수 있는 히스토리 분석</a:t>
                      </a: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가시화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데이터 분석 통한 맞춤형 케어 알람 제공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입력된 생활 패턴 정보를 피부 관리와 연계 분석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케어 비서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항상 체크할 수 있는 피부 다이어리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0270"/>
                  </a:ext>
                </a:extLst>
              </a:tr>
              <a:tr h="4216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효과를 직관적으로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확인가능한 케어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케어 후 변화된 피부 상태에 대한 정보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상태 비교를 가능하게 하는 케어 결과의 가시화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효과가 뚜렷한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항상 체크할 수 있는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79825"/>
                  </a:ext>
                </a:extLst>
              </a:tr>
              <a:tr h="5900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아이 피부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맞춤 정보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아이 피부에 맞춤 제품 정보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아이 피부 질환 케어에 대한 지속적 가이드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아이 피부 진단 및 적정 제품 추천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질환 진단 및 적정 케어 정보 분석</a:t>
                      </a: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전달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아이 피부를 관리할 수 있는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질환을 집에서 관리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03991"/>
                  </a:ext>
                </a:extLst>
              </a:tr>
              <a:tr h="57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귀찮지 않은</a:t>
                      </a:r>
                      <a: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br>
                        <a:rPr lang="en-US" altLang="ko-KR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</a:br>
                      <a:r>
                        <a:rPr lang="ko-KR" altLang="en-US" sz="1100" dirty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효율적 피부 관리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꼭 필요한 정도의 케어 가이드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marL="171450" indent="-1714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케어 제품 효과 중복 제거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상태에 따른 최소한의 케어 방식 분석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제품 성분의 교차 분석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직관적인</a:t>
                      </a:r>
                      <a:endParaRPr lang="en-US" altLang="ko-KR" sz="1000" dirty="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효율적인</a:t>
                      </a:r>
                      <a:r>
                        <a:rPr lang="en-US" altLang="ko-KR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귀찮지 않은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1745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038FEBB-BC61-4F6C-BED6-EFB860385E1F}"/>
              </a:ext>
            </a:extLst>
          </p:cNvPr>
          <p:cNvSpPr txBox="1"/>
          <p:nvPr/>
        </p:nvSpPr>
        <p:spPr>
          <a:xfrm>
            <a:off x="1682902" y="1175919"/>
            <a:ext cx="2763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Salient Requirements</a:t>
            </a:r>
            <a:endParaRPr lang="ko-KR" altLang="en-US" sz="2000" b="1" dirty="0">
              <a:blipFill dpi="0" rotWithShape="1">
                <a:blip r:embed="rId8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7737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78" name="그룹 77"/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74" name="직사각형 73"/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B65174B9-1AEB-4FC1-A3BC-6F77BAABEA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86" y="1768542"/>
            <a:ext cx="5949891" cy="41544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BEA540E-CDA0-48E5-8C57-1A67A9419AA9}"/>
              </a:ext>
            </a:extLst>
          </p:cNvPr>
          <p:cNvSpPr txBox="1"/>
          <p:nvPr/>
        </p:nvSpPr>
        <p:spPr>
          <a:xfrm>
            <a:off x="1911110" y="1175919"/>
            <a:ext cx="2306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Context Scenario</a:t>
            </a:r>
            <a:endParaRPr lang="ko-KR" altLang="en-US" sz="2000" b="1" dirty="0">
              <a:blipFill dpi="0" rotWithShape="1">
                <a:blip r:embed="rId9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15" name="그림 14" descr="실내, 테이블, 앉아있는, 목재의이(가) 표시된 사진&#10;&#10;자동 생성된 설명">
            <a:extLst>
              <a:ext uri="{FF2B5EF4-FFF2-40B4-BE49-F238E27FC236}">
                <a16:creationId xmlns:a16="http://schemas.microsoft.com/office/drawing/2014/main" id="{F48EE329-CD15-4AA8-92D2-C34654416A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46" y="1879114"/>
            <a:ext cx="1256027" cy="1256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그림 15" descr="병이(가) 표시된 사진&#10;&#10;자동 생성된 설명">
            <a:extLst>
              <a:ext uri="{FF2B5EF4-FFF2-40B4-BE49-F238E27FC236}">
                <a16:creationId xmlns:a16="http://schemas.microsoft.com/office/drawing/2014/main" id="{E7C5795C-F99F-4540-8464-3B4E02A82E0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08" y="3359128"/>
            <a:ext cx="2073849" cy="1209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그림 6" descr="음식, 그리기, 셔츠이(가) 표시된 사진&#10;&#10;자동 생성된 설명">
            <a:extLst>
              <a:ext uri="{FF2B5EF4-FFF2-40B4-BE49-F238E27FC236}">
                <a16:creationId xmlns:a16="http://schemas.microsoft.com/office/drawing/2014/main" id="{97F46736-D924-41C2-91EC-86FB7900A2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96" y="3782548"/>
            <a:ext cx="2890447" cy="289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09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2947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Defining Requirements</a:t>
            </a: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78" name="그룹 77"/>
          <p:cNvGrpSpPr/>
          <p:nvPr/>
        </p:nvGrpSpPr>
        <p:grpSpPr>
          <a:xfrm>
            <a:off x="279418" y="1078915"/>
            <a:ext cx="737616" cy="637661"/>
            <a:chOff x="286675" y="1057144"/>
            <a:chExt cx="737616" cy="637661"/>
          </a:xfrm>
        </p:grpSpPr>
        <p:sp>
          <p:nvSpPr>
            <p:cNvPr id="74" name="직사각형 73"/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직선 연결선 75"/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sp>
        <p:nvSpPr>
          <p:cNvPr id="18" name="갈매기형 수장 1">
            <a:extLst>
              <a:ext uri="{FF2B5EF4-FFF2-40B4-BE49-F238E27FC236}">
                <a16:creationId xmlns:a16="http://schemas.microsoft.com/office/drawing/2014/main" id="{C2E56F65-0C09-41CD-891B-787D375CD1BC}"/>
              </a:ext>
            </a:extLst>
          </p:cNvPr>
          <p:cNvSpPr/>
          <p:nvPr/>
        </p:nvSpPr>
        <p:spPr>
          <a:xfrm>
            <a:off x="2805755" y="1740919"/>
            <a:ext cx="2263080" cy="529314"/>
          </a:xfrm>
          <a:prstGeom prst="chevron">
            <a:avLst/>
          </a:prstGeom>
          <a:solidFill>
            <a:srgbClr val="F5D9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260107-B02C-44AE-804D-59F12CFAE705}"/>
              </a:ext>
            </a:extLst>
          </p:cNvPr>
          <p:cNvSpPr txBox="1"/>
          <p:nvPr/>
        </p:nvSpPr>
        <p:spPr>
          <a:xfrm>
            <a:off x="2875491" y="1805520"/>
            <a:ext cx="2032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힐링</a:t>
            </a:r>
            <a:endParaRPr lang="ko-KR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23" name="갈매기형 수장 30">
            <a:extLst>
              <a:ext uri="{FF2B5EF4-FFF2-40B4-BE49-F238E27FC236}">
                <a16:creationId xmlns:a16="http://schemas.microsoft.com/office/drawing/2014/main" id="{550EA315-CD84-4270-9019-76FE4B1D8A0E}"/>
              </a:ext>
            </a:extLst>
          </p:cNvPr>
          <p:cNvSpPr/>
          <p:nvPr/>
        </p:nvSpPr>
        <p:spPr>
          <a:xfrm>
            <a:off x="5468610" y="1740918"/>
            <a:ext cx="2262710" cy="529314"/>
          </a:xfrm>
          <a:prstGeom prst="chevron">
            <a:avLst/>
          </a:prstGeom>
          <a:solidFill>
            <a:srgbClr val="A48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757C35-78CF-4717-A00E-2208E05C2AB7}"/>
              </a:ext>
            </a:extLst>
          </p:cNvPr>
          <p:cNvSpPr txBox="1"/>
          <p:nvPr/>
        </p:nvSpPr>
        <p:spPr>
          <a:xfrm>
            <a:off x="5548945" y="1819276"/>
            <a:ext cx="21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개인 맞춤화</a:t>
            </a:r>
          </a:p>
        </p:txBody>
      </p:sp>
      <p:sp>
        <p:nvSpPr>
          <p:cNvPr id="25" name="갈매기형 수장 32">
            <a:extLst>
              <a:ext uri="{FF2B5EF4-FFF2-40B4-BE49-F238E27FC236}">
                <a16:creationId xmlns:a16="http://schemas.microsoft.com/office/drawing/2014/main" id="{651CFC70-E17A-40AC-82F9-2DF5B391739C}"/>
              </a:ext>
            </a:extLst>
          </p:cNvPr>
          <p:cNvSpPr/>
          <p:nvPr/>
        </p:nvSpPr>
        <p:spPr>
          <a:xfrm>
            <a:off x="8106956" y="1744965"/>
            <a:ext cx="2262710" cy="548732"/>
          </a:xfrm>
          <a:prstGeom prst="chevron">
            <a:avLst/>
          </a:prstGeom>
          <a:solidFill>
            <a:srgbClr val="523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7F04E3-D125-4DEB-BA4D-1C9F73664E6A}"/>
              </a:ext>
            </a:extLst>
          </p:cNvPr>
          <p:cNvSpPr txBox="1"/>
          <p:nvPr/>
        </p:nvSpPr>
        <p:spPr>
          <a:xfrm>
            <a:off x="8634674" y="1827209"/>
            <a:ext cx="1207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직관적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E35EBD7-404D-4692-A4DD-77D427040385}"/>
              </a:ext>
            </a:extLst>
          </p:cNvPr>
          <p:cNvSpPr/>
          <p:nvPr/>
        </p:nvSpPr>
        <p:spPr>
          <a:xfrm>
            <a:off x="2782381" y="2878674"/>
            <a:ext cx="2171290" cy="325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B1E832-726B-433C-97E6-20EAAAF632FE}"/>
              </a:ext>
            </a:extLst>
          </p:cNvPr>
          <p:cNvSpPr txBox="1"/>
          <p:nvPr/>
        </p:nvSpPr>
        <p:spPr>
          <a:xfrm>
            <a:off x="1633949" y="1175919"/>
            <a:ext cx="2861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Experience Attributes</a:t>
            </a:r>
            <a:endParaRPr lang="ko-KR" altLang="en-US" sz="2000" b="1" dirty="0">
              <a:blipFill dpi="0" rotWithShape="1">
                <a:blip r:embed="rId8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943A8B-3F3F-47FE-BF64-BA9BA123B2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493" y="2994515"/>
            <a:ext cx="1882154" cy="120575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9375176-7E0D-494D-908A-98640A8FEE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672" y="4316111"/>
            <a:ext cx="2111571" cy="1623270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391256C4-5F38-4261-A682-49F73EA7B0A8}"/>
              </a:ext>
            </a:extLst>
          </p:cNvPr>
          <p:cNvSpPr/>
          <p:nvPr/>
        </p:nvSpPr>
        <p:spPr>
          <a:xfrm>
            <a:off x="5468610" y="2875535"/>
            <a:ext cx="2171290" cy="325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78950FA-DE1B-4840-9FE4-6ACF8755CC85}"/>
              </a:ext>
            </a:extLst>
          </p:cNvPr>
          <p:cNvSpPr/>
          <p:nvPr/>
        </p:nvSpPr>
        <p:spPr>
          <a:xfrm>
            <a:off x="8106956" y="2863082"/>
            <a:ext cx="2171290" cy="325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pic>
        <p:nvPicPr>
          <p:cNvPr id="7" name="그림 6" descr="스크린샷, 테이블이(가) 표시된 사진&#10;&#10;자동 생성된 설명">
            <a:extLst>
              <a:ext uri="{FF2B5EF4-FFF2-40B4-BE49-F238E27FC236}">
                <a16:creationId xmlns:a16="http://schemas.microsoft.com/office/drawing/2014/main" id="{B9DF4C43-E57D-4BB8-A1D3-4A2C49CB403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1" t="54107"/>
          <a:stretch/>
        </p:blipFill>
        <p:spPr>
          <a:xfrm>
            <a:off x="5531906" y="3193186"/>
            <a:ext cx="2107994" cy="1183326"/>
          </a:xfrm>
          <a:prstGeom prst="rect">
            <a:avLst/>
          </a:prstGeom>
        </p:spPr>
      </p:pic>
      <p:pic>
        <p:nvPicPr>
          <p:cNvPr id="9" name="그림 8" descr="스크린샷, 테이블이(가) 표시된 사진&#10;&#10;자동 생성된 설명">
            <a:extLst>
              <a:ext uri="{FF2B5EF4-FFF2-40B4-BE49-F238E27FC236}">
                <a16:creationId xmlns:a16="http://schemas.microsoft.com/office/drawing/2014/main" id="{16C63665-36FD-46EE-B9D8-CC5B07CA9D0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" t="2552" r="14482" b="61716"/>
          <a:stretch/>
        </p:blipFill>
        <p:spPr>
          <a:xfrm>
            <a:off x="5611287" y="4414771"/>
            <a:ext cx="1885935" cy="557233"/>
          </a:xfrm>
          <a:prstGeom prst="rect">
            <a:avLst/>
          </a:prstGeom>
        </p:spPr>
      </p:pic>
      <p:pic>
        <p:nvPicPr>
          <p:cNvPr id="11" name="그림 10" descr="스크린샷, 테이블이(가) 표시된 사진&#10;&#10;자동 생성된 설명">
            <a:extLst>
              <a:ext uri="{FF2B5EF4-FFF2-40B4-BE49-F238E27FC236}">
                <a16:creationId xmlns:a16="http://schemas.microsoft.com/office/drawing/2014/main" id="{C5B454E7-BD8D-447F-894E-E5F7473917D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3" r="65146" b="9408"/>
          <a:stretch/>
        </p:blipFill>
        <p:spPr>
          <a:xfrm>
            <a:off x="5721559" y="4907603"/>
            <a:ext cx="1094477" cy="1132897"/>
          </a:xfrm>
          <a:prstGeom prst="rect">
            <a:avLst/>
          </a:prstGeom>
        </p:spPr>
      </p:pic>
      <p:pic>
        <p:nvPicPr>
          <p:cNvPr id="13" name="그림 12" descr="스크린샷이(가) 표시된 사진&#10;&#10;자동 생성된 설명">
            <a:extLst>
              <a:ext uri="{FF2B5EF4-FFF2-40B4-BE49-F238E27FC236}">
                <a16:creationId xmlns:a16="http://schemas.microsoft.com/office/drawing/2014/main" id="{9DD137FC-FD45-4C6E-89BE-56BF3007E91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839" y="3117477"/>
            <a:ext cx="2013097" cy="122011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C0213FD-15DE-4EC6-9446-823563B180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464" y="4616619"/>
            <a:ext cx="2165782" cy="1220112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7A41075F-8AA0-4C39-86DD-0786BFE742E0}"/>
              </a:ext>
            </a:extLst>
          </p:cNvPr>
          <p:cNvSpPr/>
          <p:nvPr/>
        </p:nvSpPr>
        <p:spPr>
          <a:xfrm>
            <a:off x="2782381" y="233582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     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지친 일상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나를 가꾸는 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피부 케어의 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Luxury Home Version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C225566-B994-4F2A-A701-D575373A7E5C}"/>
              </a:ext>
            </a:extLst>
          </p:cNvPr>
          <p:cNvSpPr/>
          <p:nvPr/>
        </p:nvSpPr>
        <p:spPr>
          <a:xfrm>
            <a:off x="5468610" y="232486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  내 피부에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내 가족의 피부에</a:t>
            </a:r>
            <a:r>
              <a:rPr lang="en-US" altLang="ko-KR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</a:p>
          <a:p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내 기분에 가장 가까운 맞춤 서비스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8C3879A-722B-449B-9C43-F53F07F2959C}"/>
              </a:ext>
            </a:extLst>
          </p:cNvPr>
          <p:cNvSpPr/>
          <p:nvPr/>
        </p:nvSpPr>
        <p:spPr>
          <a:xfrm>
            <a:off x="8080284" y="23304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          꼭 필요한 케어만 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ko-KR" altLang="en-US" sz="12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친절하게 안내해주는 직관적 길잡이</a:t>
            </a:r>
            <a:endParaRPr lang="en-US" altLang="ko-KR" sz="12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ko-KR" altLang="en-US" sz="1200" dirty="0">
              <a:solidFill>
                <a:srgbClr val="FF0000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2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Journey Map</a:t>
            </a: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B2DB48CC-895F-4788-A583-FBEDA29653EB}"/>
              </a:ext>
            </a:extLst>
          </p:cNvPr>
          <p:cNvGrpSpPr/>
          <p:nvPr/>
        </p:nvGrpSpPr>
        <p:grpSpPr>
          <a:xfrm>
            <a:off x="277633" y="1798579"/>
            <a:ext cx="737616" cy="637661"/>
            <a:chOff x="286675" y="1057144"/>
            <a:chExt cx="737616" cy="637661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AF8AA4-9D96-46CE-BC5D-4F1376755E3F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CC90F3BF-86A0-436C-83EA-697D9A58902B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5FFE10B-E356-4D81-830C-0E4726BB1394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68685DD1-2875-46C2-A21E-8BADA63251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14C3DD1-EA9C-4C67-A9BB-D79DE97F1A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3" name="그림 2" descr="스크린샷이(가) 표시된 사진&#10;&#10;자동 생성된 설명">
            <a:extLst>
              <a:ext uri="{FF2B5EF4-FFF2-40B4-BE49-F238E27FC236}">
                <a16:creationId xmlns:a16="http://schemas.microsoft.com/office/drawing/2014/main" id="{E7FCAEB1-2B65-4ED2-BFEB-92C4AA082B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10" y="1058906"/>
            <a:ext cx="10036806" cy="526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7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Journey Map</a:t>
            </a: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B2DB48CC-895F-4788-A583-FBEDA29653EB}"/>
              </a:ext>
            </a:extLst>
          </p:cNvPr>
          <p:cNvGrpSpPr/>
          <p:nvPr/>
        </p:nvGrpSpPr>
        <p:grpSpPr>
          <a:xfrm>
            <a:off x="277633" y="1798579"/>
            <a:ext cx="737616" cy="637661"/>
            <a:chOff x="286675" y="1057144"/>
            <a:chExt cx="737616" cy="637661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AF8AA4-9D96-46CE-BC5D-4F1376755E3F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CC90F3BF-86A0-436C-83EA-697D9A58902B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5FFE10B-E356-4D81-830C-0E4726BB1394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68685DD1-2875-46C2-A21E-8BADA63251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14C3DD1-EA9C-4C67-A9BB-D79DE97F1A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21814844-9334-4BCB-B35C-AFF54F88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00" y="1434697"/>
            <a:ext cx="8168580" cy="451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44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Journey Map</a:t>
            </a: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B2DB48CC-895F-4788-A583-FBEDA29653EB}"/>
              </a:ext>
            </a:extLst>
          </p:cNvPr>
          <p:cNvGrpSpPr/>
          <p:nvPr/>
        </p:nvGrpSpPr>
        <p:grpSpPr>
          <a:xfrm>
            <a:off x="277633" y="1798579"/>
            <a:ext cx="737616" cy="637661"/>
            <a:chOff x="286675" y="1057144"/>
            <a:chExt cx="737616" cy="637661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AF8AA4-9D96-46CE-BC5D-4F1376755E3F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CC90F3BF-86A0-436C-83EA-697D9A58902B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5FFE10B-E356-4D81-830C-0E4726BB1394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68685DD1-2875-46C2-A21E-8BADA63251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14C3DD1-EA9C-4C67-A9BB-D79DE97F1A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7" name="그림 6" descr="스크린샷이(가) 표시된 사진&#10;&#10;자동 생성된 설명">
            <a:extLst>
              <a:ext uri="{FF2B5EF4-FFF2-40B4-BE49-F238E27FC236}">
                <a16:creationId xmlns:a16="http://schemas.microsoft.com/office/drawing/2014/main" id="{7676EF0C-FA2F-4F1B-971A-66FC806545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34" y="1830038"/>
            <a:ext cx="9879291" cy="357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66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직사각형 96">
            <a:extLst>
              <a:ext uri="{FF2B5EF4-FFF2-40B4-BE49-F238E27FC236}">
                <a16:creationId xmlns:a16="http://schemas.microsoft.com/office/drawing/2014/main" id="{A075C888-3F2F-4025-A757-A83A8E95EF83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767308" y="457200"/>
            <a:ext cx="27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Use Case &amp; Text Form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48F490-7707-49A6-B4CD-E10C2A74DC1F}"/>
              </a:ext>
            </a:extLst>
          </p:cNvPr>
          <p:cNvGrpSpPr/>
          <p:nvPr/>
        </p:nvGrpSpPr>
        <p:grpSpPr>
          <a:xfrm>
            <a:off x="277633" y="2484379"/>
            <a:ext cx="737616" cy="637661"/>
            <a:chOff x="286675" y="1057144"/>
            <a:chExt cx="737616" cy="637661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37AA1B-7076-4AC3-AE7C-FCBDA4E6947E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ADBE927D-0102-46A9-BD44-4257C57B4B96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F544A3E-24E8-48FA-BECE-208A17AEEF36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719CA57C-5A7D-4D21-9CD3-F233D61E8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CBF3E4E-04F6-47FA-8DF8-D93DACA971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41BF811-2B6A-403F-9CE4-39C27D439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D81B056-0391-4F15-9AF5-D6C7FA6C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6EC2419-F839-43BB-9986-2E08A24E5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C88EA3A-DBAA-4374-BCDD-C1DB0A5DD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65FFE97-0030-4254-A551-4E954627682B}"/>
              </a:ext>
            </a:extLst>
          </p:cNvPr>
          <p:cNvSpPr txBox="1"/>
          <p:nvPr/>
        </p:nvSpPr>
        <p:spPr>
          <a:xfrm>
            <a:off x="1767308" y="1107945"/>
            <a:ext cx="2089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For lulu - mirror</a:t>
            </a:r>
            <a:endParaRPr lang="ko-KR" altLang="en-US" sz="2000" b="1" dirty="0">
              <a:blipFill dpi="0" rotWithShape="1">
                <a:blip r:embed="rId8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96" name="그림 95" descr="스크린샷이(가) 표시된 사진&#10;&#10;자동 생성된 설명">
            <a:extLst>
              <a:ext uri="{FF2B5EF4-FFF2-40B4-BE49-F238E27FC236}">
                <a16:creationId xmlns:a16="http://schemas.microsoft.com/office/drawing/2014/main" id="{D07D83D7-B74F-4EB3-A99E-8EE4252A98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52" y="1712355"/>
            <a:ext cx="7878153" cy="438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87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직사각형 96">
            <a:extLst>
              <a:ext uri="{FF2B5EF4-FFF2-40B4-BE49-F238E27FC236}">
                <a16:creationId xmlns:a16="http://schemas.microsoft.com/office/drawing/2014/main" id="{A075C888-3F2F-4025-A757-A83A8E95EF83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767308" y="457200"/>
            <a:ext cx="27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Use Case &amp; Text Form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48F490-7707-49A6-B4CD-E10C2A74DC1F}"/>
              </a:ext>
            </a:extLst>
          </p:cNvPr>
          <p:cNvGrpSpPr/>
          <p:nvPr/>
        </p:nvGrpSpPr>
        <p:grpSpPr>
          <a:xfrm>
            <a:off x="277633" y="2484379"/>
            <a:ext cx="737616" cy="637661"/>
            <a:chOff x="286675" y="1057144"/>
            <a:chExt cx="737616" cy="637661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37AA1B-7076-4AC3-AE7C-FCBDA4E6947E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ADBE927D-0102-46A9-BD44-4257C57B4B96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F544A3E-24E8-48FA-BECE-208A17AEEF36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719CA57C-5A7D-4D21-9CD3-F233D61E8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CBF3E4E-04F6-47FA-8DF8-D93DACA971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41BF811-2B6A-403F-9CE4-39C27D439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D81B056-0391-4F15-9AF5-D6C7FA6C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6EC2419-F839-43BB-9986-2E08A24E5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C88EA3A-DBAA-4374-BCDD-C1DB0A5DD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94" name="그림 93" descr="텍스트이(가) 표시된 사진&#10;&#10;자동 생성된 설명">
            <a:extLst>
              <a:ext uri="{FF2B5EF4-FFF2-40B4-BE49-F238E27FC236}">
                <a16:creationId xmlns:a16="http://schemas.microsoft.com/office/drawing/2014/main" id="{D975BA5F-FD9A-40C6-B924-12116645A1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07" y="1694805"/>
            <a:ext cx="6373202" cy="4376778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DE50E5E-E196-425E-A558-213E5321BC1C}"/>
              </a:ext>
            </a:extLst>
          </p:cNvPr>
          <p:cNvSpPr txBox="1"/>
          <p:nvPr/>
        </p:nvSpPr>
        <p:spPr>
          <a:xfrm>
            <a:off x="1767308" y="1107945"/>
            <a:ext cx="2089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For lulu - mirror</a:t>
            </a:r>
            <a:endParaRPr lang="ko-KR" altLang="en-US" sz="2000" b="1" dirty="0">
              <a:blipFill dpi="0" rotWithShape="1">
                <a:blip r:embed="rId9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994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직사각형 96">
            <a:extLst>
              <a:ext uri="{FF2B5EF4-FFF2-40B4-BE49-F238E27FC236}">
                <a16:creationId xmlns:a16="http://schemas.microsoft.com/office/drawing/2014/main" id="{A075C888-3F2F-4025-A757-A83A8E95EF83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767308" y="457200"/>
            <a:ext cx="27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Use Case &amp; Text Form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48F490-7707-49A6-B4CD-E10C2A74DC1F}"/>
              </a:ext>
            </a:extLst>
          </p:cNvPr>
          <p:cNvGrpSpPr/>
          <p:nvPr/>
        </p:nvGrpSpPr>
        <p:grpSpPr>
          <a:xfrm>
            <a:off x="277633" y="2484379"/>
            <a:ext cx="737616" cy="637661"/>
            <a:chOff x="286675" y="1057144"/>
            <a:chExt cx="737616" cy="637661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37AA1B-7076-4AC3-AE7C-FCBDA4E6947E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ADBE927D-0102-46A9-BD44-4257C57B4B96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F544A3E-24E8-48FA-BECE-208A17AEEF36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719CA57C-5A7D-4D21-9CD3-F233D61E8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CBF3E4E-04F6-47FA-8DF8-D93DACA971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41BF811-2B6A-403F-9CE4-39C27D439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D81B056-0391-4F15-9AF5-D6C7FA6C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6EC2419-F839-43BB-9986-2E08A24E5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C88EA3A-DBAA-4374-BCDD-C1DB0A5DD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D07D83D7-B74F-4EB3-A99E-8EE4252A98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685" y="1550000"/>
            <a:ext cx="7352840" cy="53499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7D776FE-B1ED-464D-BFC5-1CFA821384DE}"/>
              </a:ext>
            </a:extLst>
          </p:cNvPr>
          <p:cNvSpPr txBox="1"/>
          <p:nvPr/>
        </p:nvSpPr>
        <p:spPr>
          <a:xfrm>
            <a:off x="1511630" y="1107945"/>
            <a:ext cx="2601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For lulu – mirror app</a:t>
            </a:r>
            <a:endParaRPr lang="ko-KR" altLang="en-US" sz="2000" b="1" dirty="0">
              <a:blipFill dpi="0" rotWithShape="1">
                <a:blip r:embed="rId9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2394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직사각형 96">
            <a:extLst>
              <a:ext uri="{FF2B5EF4-FFF2-40B4-BE49-F238E27FC236}">
                <a16:creationId xmlns:a16="http://schemas.microsoft.com/office/drawing/2014/main" id="{A075C888-3F2F-4025-A757-A83A8E95EF83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767308" y="457200"/>
            <a:ext cx="27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Use Case &amp; Text Form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48F490-7707-49A6-B4CD-E10C2A74DC1F}"/>
              </a:ext>
            </a:extLst>
          </p:cNvPr>
          <p:cNvGrpSpPr/>
          <p:nvPr/>
        </p:nvGrpSpPr>
        <p:grpSpPr>
          <a:xfrm>
            <a:off x="277633" y="2484379"/>
            <a:ext cx="737616" cy="637661"/>
            <a:chOff x="286675" y="1057144"/>
            <a:chExt cx="737616" cy="637661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37AA1B-7076-4AC3-AE7C-FCBDA4E6947E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ADBE927D-0102-46A9-BD44-4257C57B4B96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F544A3E-24E8-48FA-BECE-208A17AEEF36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719CA57C-5A7D-4D21-9CD3-F233D61E83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8CBF3E4E-04F6-47FA-8DF8-D93DACA971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41BF811-2B6A-403F-9CE4-39C27D439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D81B056-0391-4F15-9AF5-D6C7FA6C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6EC2419-F839-43BB-9986-2E08A24E5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C88EA3A-DBAA-4374-BCDD-C1DB0A5DD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D975BA5F-FD9A-40C6-B924-12116645A1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2249" y="1703633"/>
            <a:ext cx="6759097" cy="441296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DE50E5E-E196-425E-A558-213E5321BC1C}"/>
              </a:ext>
            </a:extLst>
          </p:cNvPr>
          <p:cNvSpPr txBox="1"/>
          <p:nvPr/>
        </p:nvSpPr>
        <p:spPr>
          <a:xfrm>
            <a:off x="1511630" y="1107945"/>
            <a:ext cx="2601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For lulu – mirror app</a:t>
            </a:r>
            <a:endParaRPr lang="ko-KR" altLang="en-US" sz="2000" b="1" dirty="0">
              <a:blipFill dpi="0" rotWithShape="1">
                <a:blip r:embed="rId9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1492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317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Information Architecture</a:t>
            </a:r>
          </a:p>
        </p:txBody>
      </p: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A823FFDF-1F5F-4913-8B62-9AEC6C1C49BB}"/>
              </a:ext>
            </a:extLst>
          </p:cNvPr>
          <p:cNvGrpSpPr/>
          <p:nvPr/>
        </p:nvGrpSpPr>
        <p:grpSpPr>
          <a:xfrm>
            <a:off x="277633" y="3162559"/>
            <a:ext cx="737616" cy="637661"/>
            <a:chOff x="286675" y="1057144"/>
            <a:chExt cx="737616" cy="637661"/>
          </a:xfrm>
        </p:grpSpPr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A06E7C62-A304-4CF8-91C0-4F98E648C138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218690A-1B64-405F-B9CB-5D6BA162A863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874CC398-A91E-48BD-8132-8EE2ABDC6A61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D172CB62-FE06-402D-ABA3-D9E57B01C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2A5007E8-C734-48E4-9A97-97508CF00A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9B67370A-C679-41ED-97B5-BD108FA5A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116" name="그림 115">
            <a:extLst>
              <a:ext uri="{FF2B5EF4-FFF2-40B4-BE49-F238E27FC236}">
                <a16:creationId xmlns:a16="http://schemas.microsoft.com/office/drawing/2014/main" id="{3224E792-47D2-49CD-8CC8-A485FDA271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117" name="그림 116">
            <a:extLst>
              <a:ext uri="{FF2B5EF4-FFF2-40B4-BE49-F238E27FC236}">
                <a16:creationId xmlns:a16="http://schemas.microsoft.com/office/drawing/2014/main" id="{CC52801A-5FAB-4DA3-9D9B-0B219E166E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4379BBBD-99A1-4CCE-971C-385A12DFC1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5A2F3C04-0F35-4A29-A6FA-74631964C35B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Site map</a:t>
            </a:r>
            <a:endParaRPr lang="ko-KR" altLang="en-US" sz="2000" b="1" dirty="0">
              <a:blipFill dpi="0" rotWithShape="1">
                <a:blip r:embed="rId8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121" name="그림 120" descr="스크린샷이(가) 표시된 사진&#10;&#10;자동 생성된 설명">
            <a:extLst>
              <a:ext uri="{FF2B5EF4-FFF2-40B4-BE49-F238E27FC236}">
                <a16:creationId xmlns:a16="http://schemas.microsoft.com/office/drawing/2014/main" id="{E8017614-F416-4EAB-8E3A-E9CC0BC4A9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650" y="1843249"/>
            <a:ext cx="6826696" cy="401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9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317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Information Architecture</a:t>
            </a:r>
          </a:p>
        </p:txBody>
      </p: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A823FFDF-1F5F-4913-8B62-9AEC6C1C49BB}"/>
              </a:ext>
            </a:extLst>
          </p:cNvPr>
          <p:cNvGrpSpPr/>
          <p:nvPr/>
        </p:nvGrpSpPr>
        <p:grpSpPr>
          <a:xfrm>
            <a:off x="277633" y="3162559"/>
            <a:ext cx="737616" cy="637661"/>
            <a:chOff x="286675" y="1057144"/>
            <a:chExt cx="737616" cy="637661"/>
          </a:xfrm>
        </p:grpSpPr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A06E7C62-A304-4CF8-91C0-4F98E648C138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B218690A-1B64-405F-B9CB-5D6BA162A863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874CC398-A91E-48BD-8132-8EE2ABDC6A61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D172CB62-FE06-402D-ABA3-D9E57B01C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2A5007E8-C734-48E4-9A97-97508CF00A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9B67370A-C679-41ED-97B5-BD108FA5A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116" name="그림 115">
            <a:extLst>
              <a:ext uri="{FF2B5EF4-FFF2-40B4-BE49-F238E27FC236}">
                <a16:creationId xmlns:a16="http://schemas.microsoft.com/office/drawing/2014/main" id="{3224E792-47D2-49CD-8CC8-A485FDA271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117" name="그림 116">
            <a:extLst>
              <a:ext uri="{FF2B5EF4-FFF2-40B4-BE49-F238E27FC236}">
                <a16:creationId xmlns:a16="http://schemas.microsoft.com/office/drawing/2014/main" id="{CC52801A-5FAB-4DA3-9D9B-0B219E166E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4379BBBD-99A1-4CCE-971C-385A12DFC1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5A2F3C04-0F35-4A29-A6FA-74631964C35B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13154" y="1107945"/>
            <a:ext cx="1350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Task Flow</a:t>
            </a:r>
            <a:endParaRPr lang="ko-KR" altLang="en-US" sz="2000" b="1" dirty="0">
              <a:blipFill dpi="0" rotWithShape="1">
                <a:blip r:embed="rId8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320061A2-9BFA-40A5-96D3-E8B89F8F33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688" y="1634867"/>
            <a:ext cx="8854314" cy="453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21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542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UI Scenario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5A2F3C04-0F35-4A29-A6FA-74631964C35B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2239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Prioritization List</a:t>
            </a:r>
            <a:endParaRPr lang="ko-KR" altLang="en-US" sz="2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612B030-FB4A-4176-B058-2B84D43DF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D11CF97-196A-47B2-8860-0C79D4E0D9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3EE1550A-F76D-422C-8A44-3E8ECE94F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FD0D85C-317B-4D60-AECC-C8F82454E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:a16="http://schemas.microsoft.com/office/drawing/2014/main" id="{E81A8952-5771-426E-BA6F-E8A8CF3F6E6E}"/>
              </a:ext>
            </a:extLst>
          </p:cNvPr>
          <p:cNvGrpSpPr/>
          <p:nvPr/>
        </p:nvGrpSpPr>
        <p:grpSpPr>
          <a:xfrm>
            <a:off x="308974" y="3850986"/>
            <a:ext cx="737616" cy="637661"/>
            <a:chOff x="286675" y="1057144"/>
            <a:chExt cx="737616" cy="637661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BCD301-CAD7-4700-8109-ED3BBC06222C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C66A8C6F-1A93-409F-953C-AD431D0B1D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1C546AF-BE02-445E-B563-F6F03FB4C86E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46D40766-D9F4-4CA2-95A0-F8E77E363D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398EDA1-2255-4C0C-A77A-10C7AF3952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026F4E0-B168-4FFE-B245-7898EB19CC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094705"/>
              </p:ext>
            </p:extLst>
          </p:nvPr>
        </p:nvGraphicFramePr>
        <p:xfrm>
          <a:off x="1546934" y="1694805"/>
          <a:ext cx="10063421" cy="4509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7276">
                  <a:extLst>
                    <a:ext uri="{9D8B030D-6E8A-4147-A177-3AD203B41FA5}">
                      <a16:colId xmlns:a16="http://schemas.microsoft.com/office/drawing/2014/main" val="1580806961"/>
                    </a:ext>
                  </a:extLst>
                </a:gridCol>
                <a:gridCol w="1391210">
                  <a:extLst>
                    <a:ext uri="{9D8B030D-6E8A-4147-A177-3AD203B41FA5}">
                      <a16:colId xmlns:a16="http://schemas.microsoft.com/office/drawing/2014/main" val="222024685"/>
                    </a:ext>
                  </a:extLst>
                </a:gridCol>
                <a:gridCol w="3158147">
                  <a:extLst>
                    <a:ext uri="{9D8B030D-6E8A-4147-A177-3AD203B41FA5}">
                      <a16:colId xmlns:a16="http://schemas.microsoft.com/office/drawing/2014/main" val="1882725277"/>
                    </a:ext>
                  </a:extLst>
                </a:gridCol>
                <a:gridCol w="1259197">
                  <a:extLst>
                    <a:ext uri="{9D8B030D-6E8A-4147-A177-3AD203B41FA5}">
                      <a16:colId xmlns:a16="http://schemas.microsoft.com/office/drawing/2014/main" val="929230759"/>
                    </a:ext>
                  </a:extLst>
                </a:gridCol>
                <a:gridCol w="1259197">
                  <a:extLst>
                    <a:ext uri="{9D8B030D-6E8A-4147-A177-3AD203B41FA5}">
                      <a16:colId xmlns:a16="http://schemas.microsoft.com/office/drawing/2014/main" val="3145975180"/>
                    </a:ext>
                  </a:extLst>
                </a:gridCol>
                <a:gridCol w="1259197">
                  <a:extLst>
                    <a:ext uri="{9D8B030D-6E8A-4147-A177-3AD203B41FA5}">
                      <a16:colId xmlns:a16="http://schemas.microsoft.com/office/drawing/2014/main" val="1619774225"/>
                    </a:ext>
                  </a:extLst>
                </a:gridCol>
                <a:gridCol w="1259197">
                  <a:extLst>
                    <a:ext uri="{9D8B030D-6E8A-4147-A177-3AD203B41FA5}">
                      <a16:colId xmlns:a16="http://schemas.microsoft.com/office/drawing/2014/main" val="756214791"/>
                    </a:ext>
                  </a:extLst>
                </a:gridCol>
              </a:tblGrid>
              <a:tr h="3879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Requirement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523F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523F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Business</a:t>
                      </a:r>
                      <a:b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</a:br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Importance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3F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User </a:t>
                      </a:r>
                      <a:b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</a:br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Importance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3F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Technical</a:t>
                      </a:r>
                      <a:b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</a:br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Feasibility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3F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Resource</a:t>
                      </a:r>
                      <a:b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</a:br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Feasibility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3F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490809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얼굴인식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구체적 가입 절차 없이 안면인식으로 사용자 인식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40154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어플 연동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DA9B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핀코드를 통하여 어플리케이션과 미러 연동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케어 문진 사항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b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케어 리포트 등 정보 클라우드 형성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774205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피부 진단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FFC94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10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초 내외의 시간 동안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두 번의 촬영을 통해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b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사용자의 피부 상태를 정밀하게 진단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554771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케어 디바이스 연동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미러와 호환이 가능한 케어 디바이스에 대하여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무선 통신을 통한 디바이스 등록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전원 조절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디바이스 알림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870819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altLang="ko-KR" sz="900" b="1" i="0" u="none" strike="noStrike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기초 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Care Guide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진단 결과를 바탕으로 사용자의 피부 특성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당일 상태에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가장 적합한 기초 제품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케어 단계 도우미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38184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디바이스 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Care Guide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DA9B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진단 결과를 바탕으로 사용자의 피부 특성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당일 상태에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가장 적합한 케어 디바이스와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구동 지침 제시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구체적 행동 유도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728602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사용자 맞춤 제품 추천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FFC94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진단 및 케어 결과를 바탕으로 사용자의 피부 특성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제품 간의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중복성 등을 고려하여 가장 효율적인 제품 및 제품 조합을 추천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972803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케어 리포트 제공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시간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)</a:t>
                      </a:r>
                      <a:endParaRPr lang="en-US" altLang="ko-KR" sz="9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rgbClr val="DA9B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사용자의 케어 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history,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 상태의 시간적 변화 양상을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가시적으로 제공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306927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altLang="ko-KR" sz="900" b="1" i="0" u="none" strike="noStrike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케어 리포트 제공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생활습관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사용자의 피부 변화 양상과 평소 생활습관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스트레스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수면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수분섭취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식단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)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을 연계하여 일상적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통시적인 케어 지침 제공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57348"/>
                  </a:ext>
                </a:extLst>
              </a:tr>
              <a:tr h="4121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altLang="ko-KR" sz="900" b="1" i="0" u="none" strike="noStrike">
                        <a:solidFill>
                          <a:schemeClr val="tx1"/>
                        </a:solidFill>
                        <a:effectLst/>
                        <a:latin typeface="Sandoll 고딕Neo1 07 Bold"/>
                        <a:ea typeface="맑은 고딕" panose="020B0503020000020004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전문가 연계 리포트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사용자의 피부 진단 리포트에 대하여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피부과 의사가 제시하는 </a:t>
                      </a:r>
                      <a:b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전문 정보를 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대</a:t>
                      </a: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 </a:t>
                      </a:r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공유할 수 있는 플랫폼 제공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5077" marR="5077" marT="507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High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6C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Low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나눔스퀘어_ac Bold" panose="020B0600000101010101" pitchFamily="50" charset="-127"/>
                          <a:ea typeface="나눔스퀘어_ac Bold" panose="020B0600000101010101" pitchFamily="50" charset="-127"/>
                        </a:rPr>
                        <a:t>Low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나눔스퀘어_ac Bold" panose="020B0600000101010101" pitchFamily="50" charset="-127"/>
                        <a:ea typeface="나눔스퀘어_ac Bold" panose="020B0600000101010101" pitchFamily="50" charset="-127"/>
                      </a:endParaRPr>
                    </a:p>
                  </a:txBody>
                  <a:tcPr marL="5077" marR="5077" marT="507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97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520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542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UI Scenario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5A2F3C04-0F35-4A29-A6FA-74631964C35B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1568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Lulu-mirror</a:t>
            </a:r>
            <a:endParaRPr lang="ko-KR" altLang="en-US" sz="2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612B030-FB4A-4176-B058-2B84D43DF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D11CF97-196A-47B2-8860-0C79D4E0D9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3EE1550A-F76D-422C-8A44-3E8ECE94F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FD0D85C-317B-4D60-AECC-C8F82454E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:a16="http://schemas.microsoft.com/office/drawing/2014/main" id="{E81A8952-5771-426E-BA6F-E8A8CF3F6E6E}"/>
              </a:ext>
            </a:extLst>
          </p:cNvPr>
          <p:cNvGrpSpPr/>
          <p:nvPr/>
        </p:nvGrpSpPr>
        <p:grpSpPr>
          <a:xfrm>
            <a:off x="308974" y="3850986"/>
            <a:ext cx="737616" cy="637661"/>
            <a:chOff x="286675" y="1057144"/>
            <a:chExt cx="737616" cy="637661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BCD301-CAD7-4700-8109-ED3BBC06222C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C66A8C6F-1A93-409F-953C-AD431D0B1D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1C546AF-BE02-445E-B563-F6F03FB4C86E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46D40766-D9F4-4CA2-95A0-F8E77E363D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398EDA1-2255-4C0C-A77A-10C7AF3952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CD0720B-792B-41E2-AFD6-09C3F1A0529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481" t="23853" r="44428" b="15841"/>
          <a:stretch/>
        </p:blipFill>
        <p:spPr>
          <a:xfrm>
            <a:off x="3179578" y="1836052"/>
            <a:ext cx="3059035" cy="413577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AE71508-3049-4047-AAF9-E1397CFB81A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551" t="23853" r="44359" b="15841"/>
          <a:stretch/>
        </p:blipFill>
        <p:spPr>
          <a:xfrm>
            <a:off x="6578152" y="1836052"/>
            <a:ext cx="3059035" cy="413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22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542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UI Scenario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5A2F3C04-0F35-4A29-A6FA-74631964C35B}"/>
              </a:ext>
            </a:extLst>
          </p:cNvPr>
          <p:cNvSpPr/>
          <p:nvPr/>
        </p:nvSpPr>
        <p:spPr>
          <a:xfrm>
            <a:off x="1468073" y="1576029"/>
            <a:ext cx="10288317" cy="465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20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Lulu-mirror app</a:t>
            </a:r>
            <a:endParaRPr lang="ko-KR" altLang="en-US" sz="2000" b="1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612B030-FB4A-4176-B058-2B84D43DF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D11CF97-196A-47B2-8860-0C79D4E0D9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3EE1550A-F76D-422C-8A44-3E8ECE94F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FD0D85C-317B-4D60-AECC-C8F82454E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:a16="http://schemas.microsoft.com/office/drawing/2014/main" id="{E81A8952-5771-426E-BA6F-E8A8CF3F6E6E}"/>
              </a:ext>
            </a:extLst>
          </p:cNvPr>
          <p:cNvGrpSpPr/>
          <p:nvPr/>
        </p:nvGrpSpPr>
        <p:grpSpPr>
          <a:xfrm>
            <a:off x="308974" y="3850986"/>
            <a:ext cx="737616" cy="637661"/>
            <a:chOff x="286675" y="1057144"/>
            <a:chExt cx="737616" cy="637661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BCD301-CAD7-4700-8109-ED3BBC06222C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C66A8C6F-1A93-409F-953C-AD431D0B1D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1C546AF-BE02-445E-B563-F6F03FB4C86E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46D40766-D9F4-4CA2-95A0-F8E77E363D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398EDA1-2255-4C0C-A77A-10C7AF3952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3" name="그림 2" descr="키보드이(가) 표시된 사진&#10;&#10;자동 생성된 설명">
            <a:extLst>
              <a:ext uri="{FF2B5EF4-FFF2-40B4-BE49-F238E27FC236}">
                <a16:creationId xmlns:a16="http://schemas.microsoft.com/office/drawing/2014/main" id="{BC544036-CA23-4ED6-B649-C69FEC1C3F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21" y="1846316"/>
            <a:ext cx="3085479" cy="411524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076103C-0EA9-4431-B24B-C0040CF318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969" y="1753076"/>
            <a:ext cx="3225295" cy="430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32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601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Wireframes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100A862-63E4-4309-9A2F-66641CB173F8}"/>
              </a:ext>
            </a:extLst>
          </p:cNvPr>
          <p:cNvGrpSpPr/>
          <p:nvPr/>
        </p:nvGrpSpPr>
        <p:grpSpPr>
          <a:xfrm>
            <a:off x="263931" y="4520803"/>
            <a:ext cx="737616" cy="637661"/>
            <a:chOff x="286675" y="1057144"/>
            <a:chExt cx="737616" cy="6376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661F75-3D61-4AA9-B943-3A95D412B507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EF9BAE0-2A0C-42B9-B623-6C7ACDC1B1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452484B-C9A9-4D82-BF24-43E014951A1F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0A7076B2-3F87-4497-89C1-02CAA301B9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5009F76-F927-4447-B258-200098CB43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A3664DD-A2B2-4584-8B9C-A7C9DC46B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05A0151-C273-4E2B-8EBB-DEF391E1F3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417367D-B2EF-4CA0-AD21-470575285F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FE8E38A9-F960-4A33-94E2-9CC8169591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2" name="그래픽 1">
            <a:extLst>
              <a:ext uri="{FF2B5EF4-FFF2-40B4-BE49-F238E27FC236}">
                <a16:creationId xmlns:a16="http://schemas.microsoft.com/office/drawing/2014/main" id="{9E9F812F-A685-44F9-BBF5-8E797F228E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9748" y="1120907"/>
            <a:ext cx="3748285" cy="5324447"/>
          </a:xfrm>
          <a:prstGeom prst="rect">
            <a:avLst/>
          </a:prstGeom>
        </p:spPr>
      </p:pic>
      <p:pic>
        <p:nvPicPr>
          <p:cNvPr id="3" name="그래픽 2">
            <a:extLst>
              <a:ext uri="{FF2B5EF4-FFF2-40B4-BE49-F238E27FC236}">
                <a16:creationId xmlns:a16="http://schemas.microsoft.com/office/drawing/2014/main" id="{ECBF2DA5-F210-43E1-8170-E4443F9812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16668" y="1255874"/>
            <a:ext cx="3379332" cy="514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67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601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Wireframes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1568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Lulu-mirror</a:t>
            </a:r>
            <a:endParaRPr lang="ko-KR" altLang="en-US" sz="2000" b="1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100A862-63E4-4309-9A2F-66641CB173F8}"/>
              </a:ext>
            </a:extLst>
          </p:cNvPr>
          <p:cNvGrpSpPr/>
          <p:nvPr/>
        </p:nvGrpSpPr>
        <p:grpSpPr>
          <a:xfrm>
            <a:off x="263931" y="4520803"/>
            <a:ext cx="737616" cy="637661"/>
            <a:chOff x="286675" y="1057144"/>
            <a:chExt cx="737616" cy="6376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661F75-3D61-4AA9-B943-3A95D412B507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EF9BAE0-2A0C-42B9-B623-6C7ACDC1B1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452484B-C9A9-4D82-BF24-43E014951A1F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0A7076B2-3F87-4497-89C1-02CAA301B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5009F76-F927-4447-B258-200098CB43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A3664DD-A2B2-4584-8B9C-A7C9DC46B7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05A0151-C273-4E2B-8EBB-DEF391E1F3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417367D-B2EF-4CA0-AD21-470575285F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FE8E38A9-F960-4A33-94E2-9CC8169591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3" name="Adobe XD 2019-12-07 21-37-23">
            <a:hlinkClick r:id="" action="ppaction://media"/>
            <a:extLst>
              <a:ext uri="{FF2B5EF4-FFF2-40B4-BE49-F238E27FC236}">
                <a16:creationId xmlns:a16="http://schemas.microsoft.com/office/drawing/2014/main" id="{31FCB0C0-544F-40B9-88E1-29FF71D762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73301" y="1920760"/>
            <a:ext cx="5579783" cy="3860452"/>
          </a:xfrm>
          <a:prstGeom prst="rect">
            <a:avLst/>
          </a:prstGeom>
        </p:spPr>
      </p:pic>
      <p:sp>
        <p:nvSpPr>
          <p:cNvPr id="35" name="모서리가 둥근 직사각형 14">
            <a:extLst>
              <a:ext uri="{FF2B5EF4-FFF2-40B4-BE49-F238E27FC236}">
                <a16:creationId xmlns:a16="http://schemas.microsoft.com/office/drawing/2014/main" id="{D080531E-14A5-4812-9E28-B5FCCA78D737}"/>
              </a:ext>
            </a:extLst>
          </p:cNvPr>
          <p:cNvSpPr/>
          <p:nvPr/>
        </p:nvSpPr>
        <p:spPr>
          <a:xfrm>
            <a:off x="5204736" y="1271573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7A6C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35AA1CD-4609-4D3E-A6E1-FB44B4485E76}"/>
              </a:ext>
            </a:extLst>
          </p:cNvPr>
          <p:cNvSpPr/>
          <p:nvPr/>
        </p:nvSpPr>
        <p:spPr>
          <a:xfrm>
            <a:off x="5312665" y="1315711"/>
            <a:ext cx="2198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사용자 확인 </a:t>
            </a:r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– </a:t>
            </a:r>
            <a:r>
              <a:rPr lang="ko-KR" altLang="en-US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진단 </a:t>
            </a:r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케어</a:t>
            </a:r>
          </a:p>
        </p:txBody>
      </p:sp>
    </p:spTree>
    <p:extLst>
      <p:ext uri="{BB962C8B-B14F-4D97-AF65-F5344CB8AC3E}">
        <p14:creationId xmlns:p14="http://schemas.microsoft.com/office/powerpoint/2010/main" val="334456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dobe XD 2019-12-07 21-38-20">
            <a:hlinkClick r:id="" action="ppaction://media"/>
            <a:extLst>
              <a:ext uri="{FF2B5EF4-FFF2-40B4-BE49-F238E27FC236}">
                <a16:creationId xmlns:a16="http://schemas.microsoft.com/office/drawing/2014/main" id="{59226390-6CE7-435F-99F6-1B10DCED7C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66044" y="1920760"/>
            <a:ext cx="5579783" cy="386045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67308" y="457200"/>
            <a:ext cx="1601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Wireframes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1568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Lulu-mirror</a:t>
            </a:r>
            <a:endParaRPr lang="ko-KR" altLang="en-US" sz="2000" b="1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100A862-63E4-4309-9A2F-66641CB173F8}"/>
              </a:ext>
            </a:extLst>
          </p:cNvPr>
          <p:cNvGrpSpPr/>
          <p:nvPr/>
        </p:nvGrpSpPr>
        <p:grpSpPr>
          <a:xfrm>
            <a:off x="263931" y="4520803"/>
            <a:ext cx="737616" cy="637661"/>
            <a:chOff x="286675" y="1057144"/>
            <a:chExt cx="737616" cy="6376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661F75-3D61-4AA9-B943-3A95D412B507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EF9BAE0-2A0C-42B9-B623-6C7ACDC1B1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452484B-C9A9-4D82-BF24-43E014951A1F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0A7076B2-3F87-4497-89C1-02CAA301B9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5009F76-F927-4447-B258-200098CB43E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A3664DD-A2B2-4584-8B9C-A7C9DC46B7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05A0151-C273-4E2B-8EBB-DEF391E1F3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417367D-B2EF-4CA0-AD21-470575285F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FE8E38A9-F960-4A33-94E2-9CC8169591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7D49EB16-99CC-464E-94F1-994F81E73A3C}"/>
              </a:ext>
            </a:extLst>
          </p:cNvPr>
          <p:cNvSpPr/>
          <p:nvPr/>
        </p:nvSpPr>
        <p:spPr>
          <a:xfrm>
            <a:off x="5204736" y="1271573"/>
            <a:ext cx="2481000" cy="423232"/>
          </a:xfrm>
          <a:prstGeom prst="roundRect">
            <a:avLst>
              <a:gd name="adj" fmla="val 50000"/>
            </a:avLst>
          </a:prstGeom>
          <a:solidFill>
            <a:srgbClr val="7A6C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2E0A6FB-5E42-4DB4-9E2E-E087EB92EC82}"/>
              </a:ext>
            </a:extLst>
          </p:cNvPr>
          <p:cNvSpPr/>
          <p:nvPr/>
        </p:nvSpPr>
        <p:spPr>
          <a:xfrm>
            <a:off x="5674946" y="1315711"/>
            <a:ext cx="1473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err="1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키즈</a:t>
            </a:r>
            <a:r>
              <a:rPr lang="ko-KR" altLang="en-US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모드 </a:t>
            </a:r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등록</a:t>
            </a:r>
            <a:r>
              <a:rPr lang="en-US" altLang="ko-KR" sz="1600" b="1" dirty="0">
                <a:ln>
                  <a:solidFill>
                    <a:schemeClr val="bg1">
                      <a:alpha val="55000"/>
                    </a:schemeClr>
                  </a:solidFill>
                </a:ln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  <a:endParaRPr lang="ko-KR" altLang="en-US" sz="1600" b="1" dirty="0">
              <a:ln>
                <a:solidFill>
                  <a:schemeClr val="bg1">
                    <a:alpha val="55000"/>
                  </a:schemeClr>
                </a:solidFill>
              </a:ln>
              <a:solidFill>
                <a:schemeClr val="bg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610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767308" y="457200"/>
            <a:ext cx="1601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Wireframes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93B720A-68A4-4048-9B93-810B92977C0A}"/>
              </a:ext>
            </a:extLst>
          </p:cNvPr>
          <p:cNvSpPr txBox="1"/>
          <p:nvPr/>
        </p:nvSpPr>
        <p:spPr>
          <a:xfrm>
            <a:off x="1468073" y="1107945"/>
            <a:ext cx="2078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Lulu-mirror app</a:t>
            </a:r>
            <a:endParaRPr lang="ko-KR" altLang="en-US" sz="2000" b="1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100A862-63E4-4309-9A2F-66641CB173F8}"/>
              </a:ext>
            </a:extLst>
          </p:cNvPr>
          <p:cNvGrpSpPr/>
          <p:nvPr/>
        </p:nvGrpSpPr>
        <p:grpSpPr>
          <a:xfrm>
            <a:off x="263931" y="4520803"/>
            <a:ext cx="737616" cy="637661"/>
            <a:chOff x="286675" y="1057144"/>
            <a:chExt cx="737616" cy="6376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A661F75-3D61-4AA9-B943-3A95D412B507}"/>
                </a:ext>
              </a:extLst>
            </p:cNvPr>
            <p:cNvSpPr/>
            <p:nvPr/>
          </p:nvSpPr>
          <p:spPr>
            <a:xfrm>
              <a:off x="286675" y="1057144"/>
              <a:ext cx="75474" cy="637661"/>
            </a:xfrm>
            <a:prstGeom prst="rect">
              <a:avLst/>
            </a:prstGeom>
            <a:solidFill>
              <a:srgbClr val="DA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EF9BAE0-2A0C-42B9-B623-6C7ACDC1B125}"/>
                </a:ext>
              </a:extLst>
            </p:cNvPr>
            <p:cNvCxnSpPr/>
            <p:nvPr/>
          </p:nvCxnSpPr>
          <p:spPr>
            <a:xfrm>
              <a:off x="286675" y="1057144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452484B-C9A9-4D82-BF24-43E014951A1F}"/>
                </a:ext>
              </a:extLst>
            </p:cNvPr>
            <p:cNvCxnSpPr/>
            <p:nvPr/>
          </p:nvCxnSpPr>
          <p:spPr>
            <a:xfrm>
              <a:off x="286675" y="1694805"/>
              <a:ext cx="737616" cy="0"/>
            </a:xfrm>
            <a:prstGeom prst="line">
              <a:avLst/>
            </a:prstGeom>
            <a:ln w="12700">
              <a:solidFill>
                <a:srgbClr val="DA9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0A7076B2-3F87-4497-89C1-02CAA301B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4" y="1694805"/>
            <a:ext cx="834190" cy="83419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5009F76-F927-4447-B258-200098CB43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45154" r="-1" b="-2"/>
          <a:stretch/>
        </p:blipFill>
        <p:spPr>
          <a:xfrm>
            <a:off x="330746" y="2609886"/>
            <a:ext cx="827358" cy="4744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A3664DD-A2B2-4584-8B9C-A7C9DC46B7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3159398"/>
            <a:ext cx="623733" cy="62373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05A0151-C273-4E2B-8EBB-DEF391E1F3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8" y="3850986"/>
            <a:ext cx="601962" cy="601962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417367D-B2EF-4CA0-AD21-470575285F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" y="4535317"/>
            <a:ext cx="579639" cy="57963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FE8E38A9-F960-4A33-94E2-9CC8169591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" y="983406"/>
            <a:ext cx="785136" cy="785136"/>
          </a:xfrm>
          <a:prstGeom prst="rect">
            <a:avLst/>
          </a:prstGeom>
        </p:spPr>
      </p:pic>
      <p:pic>
        <p:nvPicPr>
          <p:cNvPr id="5" name="Adobe XD 2019-12-09 13-34-14">
            <a:hlinkClick r:id="" action="ppaction://media"/>
            <a:extLst>
              <a:ext uri="{FF2B5EF4-FFF2-40B4-BE49-F238E27FC236}">
                <a16:creationId xmlns:a16="http://schemas.microsoft.com/office/drawing/2014/main" id="{01A50967-6F90-4CF5-92DC-74C2150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67883" y="1449430"/>
            <a:ext cx="2056234" cy="462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39"/>
          <p:cNvSpPr>
            <a:spLocks noChangeArrowheads="1"/>
          </p:cNvSpPr>
          <p:nvPr/>
        </p:nvSpPr>
        <p:spPr bwMode="auto">
          <a:xfrm>
            <a:off x="1860048" y="3316855"/>
            <a:ext cx="856932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/>
          <a:lstStyle/>
          <a:p>
            <a:pPr algn="ctr" eaLnBrk="1" latinLnBrk="1" hangingPunct="1">
              <a:lnSpc>
                <a:spcPct val="90000"/>
              </a:lnSpc>
              <a:defRPr/>
            </a:pPr>
            <a:r>
              <a:rPr lang="ko-KR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endParaRPr lang="en-US" altLang="ko-K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837948" y="2812831"/>
            <a:ext cx="6613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en-US" altLang="ko-KR" sz="2800" dirty="0">
                <a:solidFill>
                  <a:schemeClr val="bg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Thank you for your attention</a:t>
            </a:r>
            <a:endParaRPr lang="ko-KR" altLang="en-US" sz="2800" dirty="0">
              <a:solidFill>
                <a:schemeClr val="bg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411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2631</TotalTime>
  <Words>1136</Words>
  <Application>Microsoft Office PowerPoint</Application>
  <PresentationFormat>와이드스크린</PresentationFormat>
  <Paragraphs>255</Paragraphs>
  <Slides>25</Slides>
  <Notes>0</Notes>
  <HiddenSlides>0</HiddenSlides>
  <MMClips>3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7" baseType="lpstr">
      <vt:lpstr>나눔스퀘어 Bold</vt:lpstr>
      <vt:lpstr>나눔스퀘어_ac</vt:lpstr>
      <vt:lpstr>나눔스퀘어_ac ExtraBold</vt:lpstr>
      <vt:lpstr>나눔스퀘어_ac Bold</vt:lpstr>
      <vt:lpstr>나눔스퀘어 Light</vt:lpstr>
      <vt:lpstr>Sandoll 고딕Neo1 07 Bold</vt:lpstr>
      <vt:lpstr>맑은 고딕</vt:lpstr>
      <vt:lpstr>Adobe Garamond Pro Bold</vt:lpstr>
      <vt:lpstr>Wingdings</vt:lpstr>
      <vt:lpstr>Arial</vt:lpstr>
      <vt:lpstr>나눔스퀘어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이혜강</dc:creator>
  <cp:lastModifiedBy>Son Juhan</cp:lastModifiedBy>
  <cp:revision>172</cp:revision>
  <dcterms:created xsi:type="dcterms:W3CDTF">2014-11-01T08:10:02Z</dcterms:created>
  <dcterms:modified xsi:type="dcterms:W3CDTF">2019-12-09T04:36:57Z</dcterms:modified>
</cp:coreProperties>
</file>